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901" r:id="rId2"/>
    <p:sldId id="1954" r:id="rId3"/>
    <p:sldId id="1958" r:id="rId4"/>
    <p:sldId id="1919" r:id="rId5"/>
    <p:sldId id="1956" r:id="rId6"/>
    <p:sldId id="1957" r:id="rId7"/>
    <p:sldId id="2001" r:id="rId8"/>
    <p:sldId id="1962" r:id="rId9"/>
    <p:sldId id="1963" r:id="rId10"/>
    <p:sldId id="1969" r:id="rId11"/>
    <p:sldId id="1970" r:id="rId12"/>
    <p:sldId id="1964" r:id="rId13"/>
    <p:sldId id="1967" r:id="rId14"/>
    <p:sldId id="1959" r:id="rId15"/>
    <p:sldId id="1975" r:id="rId16"/>
    <p:sldId id="1965" r:id="rId17"/>
    <p:sldId id="1966" r:id="rId18"/>
    <p:sldId id="1968" r:id="rId19"/>
    <p:sldId id="1973" r:id="rId20"/>
    <p:sldId id="1993" r:id="rId21"/>
    <p:sldId id="1972" r:id="rId22"/>
    <p:sldId id="1974" r:id="rId23"/>
    <p:sldId id="1960" r:id="rId24"/>
    <p:sldId id="1971" r:id="rId25"/>
    <p:sldId id="1944" r:id="rId26"/>
    <p:sldId id="1979" r:id="rId27"/>
    <p:sldId id="1978" r:id="rId28"/>
    <p:sldId id="1982" r:id="rId29"/>
    <p:sldId id="1983" r:id="rId30"/>
    <p:sldId id="1984" r:id="rId31"/>
    <p:sldId id="1985" r:id="rId32"/>
    <p:sldId id="1986" r:id="rId33"/>
    <p:sldId id="1987" r:id="rId34"/>
    <p:sldId id="1988" r:id="rId35"/>
    <p:sldId id="1989" r:id="rId36"/>
    <p:sldId id="1990" r:id="rId37"/>
    <p:sldId id="1991" r:id="rId38"/>
    <p:sldId id="1777" r:id="rId39"/>
    <p:sldId id="1778" r:id="rId40"/>
    <p:sldId id="1946" r:id="rId41"/>
    <p:sldId id="1994" r:id="rId42"/>
    <p:sldId id="1992" r:id="rId43"/>
    <p:sldId id="459" r:id="rId44"/>
    <p:sldId id="1995" r:id="rId45"/>
    <p:sldId id="191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A7"/>
    <a:srgbClr val="81D8CF"/>
    <a:srgbClr val="F29000"/>
    <a:srgbClr val="FF9900"/>
    <a:srgbClr val="FFCC00"/>
    <a:srgbClr val="000066"/>
    <a:srgbClr val="0000CC"/>
    <a:srgbClr val="000099"/>
    <a:srgbClr val="8EC26A"/>
    <a:srgbClr val="DCB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0090" autoAdjust="0"/>
  </p:normalViewPr>
  <p:slideViewPr>
    <p:cSldViewPr snapToGrid="0">
      <p:cViewPr varScale="1">
        <p:scale>
          <a:sx n="54" d="100"/>
          <a:sy n="54" d="100"/>
        </p:scale>
        <p:origin x="267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冰山：人人心中有一个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Hamlet)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there are a thousand Hamlets in a thousand people's eyes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一千个人眼中有一千个哈姆雷特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网上能看到各种说法，说是莎士比亚说的，说是恩格斯说的，至少我没有找到任何证据证明他们曾经说过这句话。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问了一些外国人朋友，都是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native speaker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，他们说听过，但是都是从中国人嘴里听到的，哈哈哈哈哈哈</a:t>
            </a: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出处不重要了，但是这句话还有后面半句，有人知道吗？</a:t>
            </a: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一千个人眼中有一千个哈姆雷特，但是哈姆雷特不会变成李尔王。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哈姆雷特和李尔王在本质上是不同的客观存在。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同一个产品在不同用户眼里可能有些许差异，但是孙悟空不是猪八戒，奥特曼不是钢铁侠，微信不会变成</a:t>
            </a:r>
            <a:r>
              <a:rPr lang="en-US" altLang="zh-CN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Bilibili</a:t>
            </a: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r>
              <a:rPr lang="zh-CN" altLang="en-US" b="0" i="0" dirty="0">
                <a:effectLst/>
                <a:latin typeface="PingFang SC"/>
              </a:rPr>
              <a:t>汽车大王亨利福特说的那句经典</a:t>
            </a:r>
            <a:r>
              <a:rPr lang="zh-CN" altLang="en-US" b="1" i="0" dirty="0">
                <a:effectLst/>
                <a:latin typeface="PingFang SC"/>
              </a:rPr>
              <a:t>“当你问用户他们想要什么的时候，他们总会告诉你他们想要一匹更快的马，他们不会告诉你他们想要的是一辆汽车”</a:t>
            </a:r>
            <a:endParaRPr lang="en-US" altLang="zh-CN" b="1" i="0" dirty="0"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原话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:“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如果我最初问消费者他们想要什么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他们会告诉我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‘</a:t>
            </a: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要一匹更快的马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’。”</a:t>
            </a:r>
            <a:endParaRPr lang="en-US" altLang="zh-CN" b="1" i="0" dirty="0"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“If I had asked people what they wanted, they would have said faster </a:t>
            </a:r>
            <a:r>
              <a:rPr lang="en-US" altLang="zh-CN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horses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.”</a:t>
            </a:r>
          </a:p>
          <a:p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这句话同样无从考证福特是否真的说过，这句话在现代人的角度上看，没有问题，创新嘛。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但是这句话的原文，实际上严格来说是有一点嘲讽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嘲笑消费者的意味的。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另一方面，从企业的角度上看，福特的做法完全忽略了客户的意见，而是仅仅根据他们对更美好未来的愿景来制造、创新。</a:t>
            </a:r>
            <a:endParaRPr lang="en-US" altLang="zh-CN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1" i="0" dirty="0">
              <a:effectLst/>
              <a:latin typeface="PingFang SC"/>
            </a:endParaRPr>
          </a:p>
          <a:p>
            <a:endParaRPr lang="en-US" altLang="zh-CN" b="1" i="0" dirty="0">
              <a:effectLst/>
              <a:latin typeface="PingFang SC"/>
            </a:endParaRPr>
          </a:p>
          <a:p>
            <a:endParaRPr lang="en-US" altLang="zh-CN" b="1" i="0" dirty="0"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需求和产品功能都是一一对应的，拿微信来打个比方：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https://baijiahao.baidu.com/s?id=1675517912257961028&amp;wfr=spider&amp;for=pc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6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2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91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80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6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69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26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6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93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35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50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97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45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98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26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69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98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2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92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0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24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89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67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43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417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700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1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13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75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81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438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7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A8C4D-B919-42C6-8B02-12B70A4092C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3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17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012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480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Wingdings" panose="05000000000000000000" pitchFamily="2" charset="2"/>
              <a:buNone/>
              <a:defRPr/>
            </a:pPr>
            <a:endParaRPr lang="en-US" altLang="zh-CN" sz="12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49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9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4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53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1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57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本阶段目前章节内只做简单了解。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Jingxin Su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Monday, March 28,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47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464500"/>
            <a:ext cx="10827736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逻辑设计阶段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The Logical Design Phase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C3F1B2-EFDF-4E93-A9DA-DE4CF0C17ACC}"/>
              </a:ext>
            </a:extLst>
          </p:cNvPr>
          <p:cNvGrpSpPr/>
          <p:nvPr/>
        </p:nvGrpSpPr>
        <p:grpSpPr>
          <a:xfrm>
            <a:off x="2172267" y="1462603"/>
            <a:ext cx="8483789" cy="5325559"/>
            <a:chOff x="1994846" y="1367069"/>
            <a:chExt cx="8483789" cy="53255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58FE3C-6F18-4E83-A072-438A13624FA4}"/>
                </a:ext>
              </a:extLst>
            </p:cNvPr>
            <p:cNvSpPr txBox="1"/>
            <p:nvPr/>
          </p:nvSpPr>
          <p:spPr>
            <a:xfrm>
              <a:off x="2060769" y="2260118"/>
              <a:ext cx="18800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系统所有者和用户</a:t>
              </a:r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370E98A-2CCB-4C33-8518-DC6D1CC588BD}"/>
                </a:ext>
              </a:extLst>
            </p:cNvPr>
            <p:cNvSpPr/>
            <p:nvPr/>
          </p:nvSpPr>
          <p:spPr>
            <a:xfrm>
              <a:off x="5560324" y="3666011"/>
              <a:ext cx="1071349" cy="1091821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资料库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3FD892A-7EBB-4F3E-A77F-D1408D1001E6}"/>
                </a:ext>
              </a:extLst>
            </p:cNvPr>
            <p:cNvSpPr/>
            <p:nvPr/>
          </p:nvSpPr>
          <p:spPr>
            <a:xfrm>
              <a:off x="5491614" y="1969934"/>
              <a:ext cx="1221474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结构化功能需求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F1D5E08-017D-4061-B03A-97C114295A8A}"/>
                </a:ext>
              </a:extLst>
            </p:cNvPr>
            <p:cNvSpPr/>
            <p:nvPr/>
          </p:nvSpPr>
          <p:spPr>
            <a:xfrm>
              <a:off x="9017186" y="3662565"/>
              <a:ext cx="1461449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建立功能需求的原型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FA5301-46D6-452F-B1E1-3E0928E514B2}"/>
                </a:ext>
              </a:extLst>
            </p:cNvPr>
            <p:cNvSpPr/>
            <p:nvPr/>
          </p:nvSpPr>
          <p:spPr>
            <a:xfrm>
              <a:off x="5412568" y="5600807"/>
              <a:ext cx="1379562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定义验收测试用例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D278C8-8167-45AD-922C-6D7D4AD5482B}"/>
                </a:ext>
              </a:extLst>
            </p:cNvPr>
            <p:cNvSpPr/>
            <p:nvPr/>
          </p:nvSpPr>
          <p:spPr>
            <a:xfrm>
              <a:off x="2369023" y="3662567"/>
              <a:ext cx="1221474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验证功能需求</a:t>
              </a: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E4402D3-4D04-4B64-80CE-AA21946DC280}"/>
                </a:ext>
              </a:extLst>
            </p:cNvPr>
            <p:cNvCxnSpPr>
              <a:cxnSpLocks/>
              <a:stCxn id="4" idx="3"/>
              <a:endCxn id="8" idx="0"/>
            </p:cNvCxnSpPr>
            <p:nvPr/>
          </p:nvCxnSpPr>
          <p:spPr>
            <a:xfrm>
              <a:off x="6713088" y="2515845"/>
              <a:ext cx="3034823" cy="1146720"/>
            </a:xfrm>
            <a:prstGeom prst="curvedConnector2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186D6B-7FA8-4AB6-BB94-A3BAE3B3A171}"/>
                </a:ext>
              </a:extLst>
            </p:cNvPr>
            <p:cNvSpPr txBox="1"/>
            <p:nvPr/>
          </p:nvSpPr>
          <p:spPr>
            <a:xfrm>
              <a:off x="7824429" y="2628448"/>
              <a:ext cx="10397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系统模型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1220840-E95F-425C-9E7C-421E88042837}"/>
                </a:ext>
              </a:extLst>
            </p:cNvPr>
            <p:cNvCxnSpPr>
              <a:cxnSpLocks/>
              <a:stCxn id="2" idx="4"/>
              <a:endCxn id="8" idx="1"/>
            </p:cNvCxnSpPr>
            <p:nvPr/>
          </p:nvCxnSpPr>
          <p:spPr>
            <a:xfrm flipV="1">
              <a:off x="6631673" y="4208476"/>
              <a:ext cx="2385513" cy="3446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1313F-61A4-4C5D-BB63-9A6D6BCB7FB8}"/>
                </a:ext>
              </a:extLst>
            </p:cNvPr>
            <p:cNvSpPr txBox="1"/>
            <p:nvPr/>
          </p:nvSpPr>
          <p:spPr>
            <a:xfrm>
              <a:off x="7226487" y="4027185"/>
              <a:ext cx="10031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功能原型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561FA6B-55B1-463A-8817-C531E4D45724}"/>
                </a:ext>
              </a:extLst>
            </p:cNvPr>
            <p:cNvCxnSpPr>
              <a:cxnSpLocks/>
              <a:stCxn id="11" idx="3"/>
              <a:endCxn id="2" idx="2"/>
            </p:cNvCxnSpPr>
            <p:nvPr/>
          </p:nvCxnSpPr>
          <p:spPr>
            <a:xfrm>
              <a:off x="3590497" y="4208478"/>
              <a:ext cx="1969827" cy="3444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A85244-3F1D-4C9B-8F57-3077A98D8201}"/>
                </a:ext>
              </a:extLst>
            </p:cNvPr>
            <p:cNvSpPr txBox="1"/>
            <p:nvPr/>
          </p:nvSpPr>
          <p:spPr>
            <a:xfrm>
              <a:off x="3923732" y="3916089"/>
              <a:ext cx="12175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工作中的模型和原型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A10E40-DE95-464B-BDE5-84E630A849FF}"/>
                </a:ext>
              </a:extLst>
            </p:cNvPr>
            <p:cNvCxnSpPr>
              <a:cxnSpLocks/>
              <a:stCxn id="2" idx="3"/>
              <a:endCxn id="10" idx="0"/>
            </p:cNvCxnSpPr>
            <p:nvPr/>
          </p:nvCxnSpPr>
          <p:spPr>
            <a:xfrm>
              <a:off x="6095999" y="4757832"/>
              <a:ext cx="6350" cy="8429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849F589-CF90-46C8-BB7A-F622BFB64083}"/>
                </a:ext>
              </a:extLst>
            </p:cNvPr>
            <p:cNvSpPr txBox="1"/>
            <p:nvPr/>
          </p:nvSpPr>
          <p:spPr>
            <a:xfrm>
              <a:off x="5293056" y="4888966"/>
              <a:ext cx="176397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系统改进目标和验收测试用例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54C126D-61BD-49EB-8B79-D01B4D904A76}"/>
                </a:ext>
              </a:extLst>
            </p:cNvPr>
            <p:cNvCxnSpPr>
              <a:cxnSpLocks/>
              <a:stCxn id="2" idx="1"/>
              <a:endCxn id="4" idx="2"/>
            </p:cNvCxnSpPr>
            <p:nvPr/>
          </p:nvCxnSpPr>
          <p:spPr>
            <a:xfrm rot="5400000" flipH="1" flipV="1">
              <a:off x="5797047" y="3360707"/>
              <a:ext cx="604256" cy="6352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A9975-03ED-4D16-9BDB-D5A7159826FC}"/>
                </a:ext>
              </a:extLst>
            </p:cNvPr>
            <p:cNvSpPr txBox="1"/>
            <p:nvPr/>
          </p:nvSpPr>
          <p:spPr>
            <a:xfrm>
              <a:off x="5060435" y="3200391"/>
              <a:ext cx="208383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系统模型和规格说明</a:t>
              </a:r>
            </a:p>
          </p:txBody>
        </p:sp>
        <p:pic>
          <p:nvPicPr>
            <p:cNvPr id="65" name="Picture 64" descr="A group of men in suits&#10;&#10;Description automatically generated with low confidence">
              <a:extLst>
                <a:ext uri="{FF2B5EF4-FFF2-40B4-BE49-F238E27FC236}">
                  <a16:creationId xmlns:a16="http://schemas.microsoft.com/office/drawing/2014/main" id="{4D3C5057-2622-471A-B147-6CFE33F59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" t="23367" r="48857" b="8840"/>
            <a:stretch/>
          </p:blipFill>
          <p:spPr>
            <a:xfrm>
              <a:off x="2183473" y="1417603"/>
              <a:ext cx="1580062" cy="875314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EFDD0DD-EA0C-459B-AF88-AF6F27C2497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2979760" y="2565873"/>
              <a:ext cx="0" cy="109669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3E1D12-92F0-470C-9879-55D781D5A66A}"/>
                </a:ext>
              </a:extLst>
            </p:cNvPr>
            <p:cNvSpPr txBox="1"/>
            <p:nvPr/>
          </p:nvSpPr>
          <p:spPr>
            <a:xfrm>
              <a:off x="1994846" y="2987380"/>
              <a:ext cx="19698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系统模型和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或原型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9C91E40-F0EF-41CD-BD58-60F37B2F489D}"/>
                </a:ext>
              </a:extLst>
            </p:cNvPr>
            <p:cNvSpPr txBox="1"/>
            <p:nvPr/>
          </p:nvSpPr>
          <p:spPr>
            <a:xfrm>
              <a:off x="5423989" y="1367069"/>
              <a:ext cx="16330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每个功能需求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5EB5D19-0440-4651-9E09-E48FB579762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67753" y="1791900"/>
            <a:ext cx="5957579" cy="196619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F80EA6-9E6B-4B3D-B40D-B2AA7CBDABF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279772" y="1788454"/>
            <a:ext cx="0" cy="277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7020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CDD20B-DFB5-44F1-BD76-907DFCB37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04" y="1516275"/>
            <a:ext cx="1419368" cy="517863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6900324" y="1675715"/>
            <a:ext cx="5730296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本阶段任务：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4.1a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结构化功能需求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4.1b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建立功能需求的原型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验证功能需求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定义验收测试用例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209535-459B-4A7C-AEEC-39595122A0F6}"/>
              </a:ext>
            </a:extLst>
          </p:cNvPr>
          <p:cNvSpPr txBox="1">
            <a:spLocks noChangeArrowheads="1"/>
          </p:cNvSpPr>
          <p:nvPr/>
        </p:nvSpPr>
        <p:spPr>
          <a:xfrm>
            <a:off x="383900" y="400575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决策分析阶段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The Decision Analysis Phase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E7D126-9194-49B5-87A3-4810D9507BDF}"/>
              </a:ext>
            </a:extLst>
          </p:cNvPr>
          <p:cNvSpPr txBox="1">
            <a:spLocks/>
          </p:cNvSpPr>
          <p:nvPr/>
        </p:nvSpPr>
        <p:spPr>
          <a:xfrm>
            <a:off x="418837" y="1595995"/>
            <a:ext cx="6262561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需求分析阶段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3.1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定义需求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排列需求的优先次序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修改项目计划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3.4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交流需求陈述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3.5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持续不断的需求管理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037135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/-3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3801760" y="2703218"/>
            <a:ext cx="76214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决策分析阶段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Decision Analysis Phase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11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CDD20B-DFB5-44F1-BD76-907DFCB37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62" y="1516275"/>
            <a:ext cx="1419368" cy="517863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83267" y="1595995"/>
            <a:ext cx="5730296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逻辑设计阶段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4.1a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结构化功能需求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4.1b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建立功能需求的原型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验证功能需求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4.3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定义验收测试用例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209535-459B-4A7C-AEEC-39595122A0F6}"/>
              </a:ext>
            </a:extLst>
          </p:cNvPr>
          <p:cNvSpPr txBox="1">
            <a:spLocks noChangeArrowheads="1"/>
          </p:cNvSpPr>
          <p:nvPr/>
        </p:nvSpPr>
        <p:spPr>
          <a:xfrm>
            <a:off x="383900" y="400575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决策分析阶段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The Decision Analysis Phase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E7D126-9194-49B5-87A3-4810D9507BDF}"/>
              </a:ext>
            </a:extLst>
          </p:cNvPr>
          <p:cNvSpPr txBox="1">
            <a:spLocks/>
          </p:cNvSpPr>
          <p:nvPr/>
        </p:nvSpPr>
        <p:spPr>
          <a:xfrm>
            <a:off x="5897596" y="1516275"/>
            <a:ext cx="6262561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本阶段任务：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5.1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确定候选方案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5.2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分析候选方案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5.3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比较候选方案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5.4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修改项目计划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5.5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推荐一种系统方案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918758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336EBD-A114-470B-9D6B-6A90C7A5A9EA}"/>
              </a:ext>
            </a:extLst>
          </p:cNvPr>
          <p:cNvSpPr/>
          <p:nvPr/>
        </p:nvSpPr>
        <p:spPr>
          <a:xfrm>
            <a:off x="600501" y="2524835"/>
            <a:ext cx="11093354" cy="2272353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业务问题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i="0" u="none" strike="noStrike" baseline="0" dirty="0">
                <a:latin typeface="ArialMT"/>
              </a:rPr>
              <a:t>A Business Problem</a:t>
            </a:r>
            <a:endParaRPr lang="zh-CN" alt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1F1446-D7E6-4403-9F55-A60FF16BBED3}"/>
              </a:ext>
            </a:extLst>
          </p:cNvPr>
          <p:cNvSpPr/>
          <p:nvPr/>
        </p:nvSpPr>
        <p:spPr>
          <a:xfrm>
            <a:off x="600501" y="1624082"/>
            <a:ext cx="3309582" cy="1453486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B16222-337D-4A39-8595-2F8110F40B16}"/>
              </a:ext>
            </a:extLst>
          </p:cNvPr>
          <p:cNvSpPr/>
          <p:nvPr/>
        </p:nvSpPr>
        <p:spPr>
          <a:xfrm>
            <a:off x="4492387" y="1610434"/>
            <a:ext cx="3309582" cy="14534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217D6-246E-47CC-B30D-8B776334781E}"/>
              </a:ext>
            </a:extLst>
          </p:cNvPr>
          <p:cNvSpPr/>
          <p:nvPr/>
        </p:nvSpPr>
        <p:spPr>
          <a:xfrm>
            <a:off x="8385412" y="1610434"/>
            <a:ext cx="3309582" cy="14534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D342D5-26E9-4A49-9A42-AD91CD701AF4}"/>
              </a:ext>
            </a:extLst>
          </p:cNvPr>
          <p:cNvCxnSpPr/>
          <p:nvPr/>
        </p:nvCxnSpPr>
        <p:spPr>
          <a:xfrm>
            <a:off x="2265528" y="3077568"/>
            <a:ext cx="0" cy="1364778"/>
          </a:xfrm>
          <a:prstGeom prst="straightConnector1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C6F30-73E3-4CC9-A70F-6EF2800F6320}"/>
              </a:ext>
            </a:extLst>
          </p:cNvPr>
          <p:cNvCxnSpPr/>
          <p:nvPr/>
        </p:nvCxnSpPr>
        <p:spPr>
          <a:xfrm>
            <a:off x="6105099" y="3063920"/>
            <a:ext cx="0" cy="1364778"/>
          </a:xfrm>
          <a:prstGeom prst="straightConnector1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E1B69B-C9E6-458C-BE3F-7AF5450CD6D5}"/>
              </a:ext>
            </a:extLst>
          </p:cNvPr>
          <p:cNvCxnSpPr/>
          <p:nvPr/>
        </p:nvCxnSpPr>
        <p:spPr>
          <a:xfrm>
            <a:off x="10040203" y="3077568"/>
            <a:ext cx="0" cy="1364778"/>
          </a:xfrm>
          <a:prstGeom prst="straightConnector1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127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0.2782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0000" t="1000" r="10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1853AC4-9DBE-48B2-99F0-84308B0B47B6}"/>
              </a:ext>
            </a:extLst>
          </p:cNvPr>
          <p:cNvSpPr txBox="1">
            <a:spLocks noChangeArrowheads="1"/>
          </p:cNvSpPr>
          <p:nvPr/>
        </p:nvSpPr>
        <p:spPr>
          <a:xfrm>
            <a:off x="4587411" y="5854889"/>
            <a:ext cx="3505712" cy="751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解空间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Solution Space</a:t>
            </a:r>
          </a:p>
        </p:txBody>
      </p:sp>
    </p:spTree>
    <p:extLst>
      <p:ext uri="{BB962C8B-B14F-4D97-AF65-F5344CB8AC3E}">
        <p14:creationId xmlns:p14="http://schemas.microsoft.com/office/powerpoint/2010/main" val="376673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336EBD-A114-470B-9D6B-6A90C7A5A9EA}"/>
              </a:ext>
            </a:extLst>
          </p:cNvPr>
          <p:cNvSpPr/>
          <p:nvPr/>
        </p:nvSpPr>
        <p:spPr>
          <a:xfrm>
            <a:off x="600501" y="2524834"/>
            <a:ext cx="11093354" cy="2272353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ctr"/>
            <a:r>
              <a:rPr lang="en-US" altLang="zh-CN" sz="3200" b="1" i="0" u="none" strike="noStrike" baseline="0" dirty="0">
                <a:latin typeface="ArialMT"/>
              </a:rPr>
              <a:t>Business Solution A</a:t>
            </a:r>
            <a:endParaRPr lang="zh-CN" alt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1F1446-D7E6-4403-9F55-A60FF16BBED3}"/>
              </a:ext>
            </a:extLst>
          </p:cNvPr>
          <p:cNvSpPr/>
          <p:nvPr/>
        </p:nvSpPr>
        <p:spPr>
          <a:xfrm>
            <a:off x="600501" y="1624082"/>
            <a:ext cx="3309582" cy="14534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项目迭代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 Iteration 1.0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B16222-337D-4A39-8595-2F8110F40B16}"/>
              </a:ext>
            </a:extLst>
          </p:cNvPr>
          <p:cNvSpPr/>
          <p:nvPr/>
        </p:nvSpPr>
        <p:spPr>
          <a:xfrm>
            <a:off x="4492387" y="1610434"/>
            <a:ext cx="3309582" cy="145348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项目迭代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 Iteration 2.0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217D6-246E-47CC-B30D-8B776334781E}"/>
              </a:ext>
            </a:extLst>
          </p:cNvPr>
          <p:cNvSpPr/>
          <p:nvPr/>
        </p:nvSpPr>
        <p:spPr>
          <a:xfrm>
            <a:off x="8385412" y="1610434"/>
            <a:ext cx="3309582" cy="1453486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项目迭代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Iteration 3.0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C6F30-73E3-4CC9-A70F-6EF2800F6320}"/>
              </a:ext>
            </a:extLst>
          </p:cNvPr>
          <p:cNvCxnSpPr/>
          <p:nvPr/>
        </p:nvCxnSpPr>
        <p:spPr>
          <a:xfrm>
            <a:off x="6105099" y="3063920"/>
            <a:ext cx="0" cy="1364778"/>
          </a:xfrm>
          <a:prstGeom prst="straightConnector1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709F1CA-277B-4167-AF71-03DF37ED44B3}"/>
              </a:ext>
            </a:extLst>
          </p:cNvPr>
          <p:cNvCxnSpPr>
            <a:endCxn id="3" idx="2"/>
          </p:cNvCxnSpPr>
          <p:nvPr/>
        </p:nvCxnSpPr>
        <p:spPr>
          <a:xfrm rot="10800000">
            <a:off x="2255292" y="3077569"/>
            <a:ext cx="3840708" cy="641447"/>
          </a:xfrm>
          <a:prstGeom prst="bentConnector2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5288289-C552-48AF-AEDE-B8576D0D022E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7745102" y="1423917"/>
            <a:ext cx="655099" cy="3935104"/>
          </a:xfrm>
          <a:prstGeom prst="bentConnector2">
            <a:avLst/>
          </a:prstGeom>
          <a:solidFill>
            <a:srgbClr val="002FA7"/>
          </a:solidFill>
          <a:ln w="28575">
            <a:solidFill>
              <a:srgbClr val="002FA7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639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052 0.2770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217D6-246E-47CC-B30D-8B776334781E}"/>
              </a:ext>
            </a:extLst>
          </p:cNvPr>
          <p:cNvSpPr/>
          <p:nvPr/>
        </p:nvSpPr>
        <p:spPr>
          <a:xfrm>
            <a:off x="885967" y="2702257"/>
            <a:ext cx="3309582" cy="1453486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项目迭代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Iteration 3.0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832E8D-3383-4022-8644-BC6A84E19D90}"/>
              </a:ext>
            </a:extLst>
          </p:cNvPr>
          <p:cNvSpPr/>
          <p:nvPr/>
        </p:nvSpPr>
        <p:spPr>
          <a:xfrm>
            <a:off x="6844352" y="194480"/>
            <a:ext cx="5165677" cy="64690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42657B-4DDB-496F-AA93-7C7A59C2FC47}"/>
              </a:ext>
            </a:extLst>
          </p:cNvPr>
          <p:cNvSpPr/>
          <p:nvPr/>
        </p:nvSpPr>
        <p:spPr>
          <a:xfrm>
            <a:off x="7242410" y="964443"/>
            <a:ext cx="1309047" cy="12010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设计文档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248729-B66A-4D7C-BA64-30E6ED09BFD4}"/>
              </a:ext>
            </a:extLst>
          </p:cNvPr>
          <p:cNvSpPr/>
          <p:nvPr/>
        </p:nvSpPr>
        <p:spPr>
          <a:xfrm>
            <a:off x="8794274" y="953070"/>
            <a:ext cx="1309047" cy="12010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00FB51-1B02-41C6-A5B9-D3981B0FDF9D}"/>
              </a:ext>
            </a:extLst>
          </p:cNvPr>
          <p:cNvSpPr/>
          <p:nvPr/>
        </p:nvSpPr>
        <p:spPr>
          <a:xfrm>
            <a:off x="10346138" y="964442"/>
            <a:ext cx="1309047" cy="12010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0D2978-F4D1-43B9-93A7-90DFCF7BCCED}"/>
              </a:ext>
            </a:extLst>
          </p:cNvPr>
          <p:cNvSpPr/>
          <p:nvPr/>
        </p:nvSpPr>
        <p:spPr>
          <a:xfrm>
            <a:off x="7242410" y="2828497"/>
            <a:ext cx="4412775" cy="12010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7CE6E8-1BE7-4C79-B179-409F92B2FA88}"/>
              </a:ext>
            </a:extLst>
          </p:cNvPr>
          <p:cNvSpPr/>
          <p:nvPr/>
        </p:nvSpPr>
        <p:spPr>
          <a:xfrm>
            <a:off x="7239564" y="4799462"/>
            <a:ext cx="4412775" cy="12010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其他可交付成果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C5BE5-78AE-4CA7-9554-CF89EA6DB1C9}"/>
              </a:ext>
            </a:extLst>
          </p:cNvPr>
          <p:cNvCxnSpPr/>
          <p:nvPr/>
        </p:nvCxnSpPr>
        <p:spPr>
          <a:xfrm flipV="1">
            <a:off x="4195549" y="593678"/>
            <a:ext cx="2737514" cy="2163170"/>
          </a:xfrm>
          <a:prstGeom prst="line">
            <a:avLst/>
          </a:prstGeom>
          <a:ln w="1905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B763AE-4A73-4476-8075-99DE76058266}"/>
              </a:ext>
            </a:extLst>
          </p:cNvPr>
          <p:cNvCxnSpPr>
            <a:cxnSpLocks/>
          </p:cNvCxnSpPr>
          <p:nvPr/>
        </p:nvCxnSpPr>
        <p:spPr>
          <a:xfrm>
            <a:off x="4195549" y="4155743"/>
            <a:ext cx="2785281" cy="2183642"/>
          </a:xfrm>
          <a:prstGeom prst="line">
            <a:avLst/>
          </a:prstGeom>
          <a:ln w="1905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7075" y="683813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系统分析的输入与输出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I/O of System Analysis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F55EC7E2-BAA1-4C68-827D-E5F701CD8349}"/>
              </a:ext>
            </a:extLst>
          </p:cNvPr>
          <p:cNvSpPr/>
          <p:nvPr/>
        </p:nvSpPr>
        <p:spPr>
          <a:xfrm>
            <a:off x="429904" y="2699557"/>
            <a:ext cx="3002508" cy="2183642"/>
          </a:xfrm>
          <a:prstGeom prst="flowChartDocument">
            <a:avLst/>
          </a:prstGeom>
          <a:solidFill>
            <a:srgbClr val="002FA7"/>
          </a:solidFill>
          <a:ln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业务问题：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利益相关者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范围定义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微软雅黑" panose="020B0503020204020204" pitchFamily="34" charset="-122"/>
              <a:buChar char="−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274E051E-DBE0-4DCF-9D45-5EFD447B6637}"/>
              </a:ext>
            </a:extLst>
          </p:cNvPr>
          <p:cNvSpPr/>
          <p:nvPr/>
        </p:nvSpPr>
        <p:spPr>
          <a:xfrm>
            <a:off x="8689074" y="2699557"/>
            <a:ext cx="3002508" cy="2183642"/>
          </a:xfrm>
          <a:prstGeom prst="flowChartDocument">
            <a:avLst/>
          </a:prstGeom>
          <a:solidFill>
            <a:srgbClr val="002FA7"/>
          </a:solidFill>
          <a:ln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E127A7-A662-4E87-830F-D00241B8718B}"/>
              </a:ext>
            </a:extLst>
          </p:cNvPr>
          <p:cNvSpPr/>
          <p:nvPr/>
        </p:nvSpPr>
        <p:spPr>
          <a:xfrm>
            <a:off x="4655023" y="2989572"/>
            <a:ext cx="2811439" cy="1603612"/>
          </a:xfrm>
          <a:prstGeom prst="roundRect">
            <a:avLst/>
          </a:prstGeom>
          <a:solidFill>
            <a:srgbClr val="002FA7"/>
          </a:solidFill>
          <a:ln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8CEA-7A3A-4871-B142-FAED3A59E7C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432412" y="3791378"/>
            <a:ext cx="1222611" cy="0"/>
          </a:xfrm>
          <a:prstGeom prst="straightConnector1">
            <a:avLst/>
          </a:prstGeom>
          <a:ln w="28575">
            <a:solidFill>
              <a:srgbClr val="002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475C9A-4CB8-4C72-851B-D8290DDD8053}"/>
              </a:ext>
            </a:extLst>
          </p:cNvPr>
          <p:cNvCxnSpPr/>
          <p:nvPr/>
        </p:nvCxnSpPr>
        <p:spPr>
          <a:xfrm>
            <a:off x="7466463" y="3848244"/>
            <a:ext cx="1222611" cy="0"/>
          </a:xfrm>
          <a:prstGeom prst="straightConnector1">
            <a:avLst/>
          </a:prstGeom>
          <a:ln w="28575">
            <a:solidFill>
              <a:srgbClr val="002F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CBA376-B8E3-4909-AC5B-CAB75D38878E}"/>
              </a:ext>
            </a:extLst>
          </p:cNvPr>
          <p:cNvSpPr txBox="1"/>
          <p:nvPr/>
        </p:nvSpPr>
        <p:spPr>
          <a:xfrm>
            <a:off x="946814" y="2127825"/>
            <a:ext cx="1687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02702-642A-45E5-857C-38367381D8ED}"/>
              </a:ext>
            </a:extLst>
          </p:cNvPr>
          <p:cNvSpPr txBox="1"/>
          <p:nvPr/>
        </p:nvSpPr>
        <p:spPr>
          <a:xfrm>
            <a:off x="9346726" y="2127825"/>
            <a:ext cx="1687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39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需求定义准则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Criteria for System Requirements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0" y="1729311"/>
            <a:ext cx="10310884" cy="466418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一致性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Consistent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不互相冲突或具有二义性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完整性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Complete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描述了所有可能的系统输入和响应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可行性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Feasible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可以基于可得到的资源和约束条件得到满足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(Chap11)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需要性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Required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是真正需要的并且实现了系统的目的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正确性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Accurate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正确地陈述了需求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可跟踪的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Traceable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可以直接映射到系统的功能和特征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ts val="1200"/>
              </a:spcAft>
              <a:buClr>
                <a:srgbClr val="002FA7"/>
              </a:buClr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可验证的 </a:t>
            </a:r>
            <a:r>
              <a:rPr lang="en-US" altLang="zh-CN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Verifiable – </a:t>
            </a:r>
            <a:r>
              <a:rPr lang="zh-CN" altLang="en-US" sz="2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定义需求使得它们可以在测试期间展示出来</a:t>
            </a:r>
            <a:endParaRPr lang="en-US" altLang="zh-CN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9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/-1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3801760" y="2703218"/>
            <a:ext cx="76214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需求分析阶段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661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7075" y="683813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软件需求规格说明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Software Requirements Specification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2AFA53-81ED-49BB-BDAA-EFEC81F6C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50930"/>
              </p:ext>
            </p:extLst>
          </p:nvPr>
        </p:nvGraphicFramePr>
        <p:xfrm>
          <a:off x="2777320" y="1607737"/>
          <a:ext cx="7094420" cy="5193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4" imgW="5257647" imgH="3838439" progId="Visio.Drawing.11">
                  <p:embed/>
                </p:oleObj>
              </mc:Choice>
              <mc:Fallback>
                <p:oleObj name="Visio" r:id="rId4" imgW="5257647" imgH="3838439" progId="Visio.Drawing.11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229074C3-3838-46EB-90DF-4D5B999782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7320" y="1607737"/>
                        <a:ext cx="7094420" cy="5193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72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7075" y="683813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软件需求规格说明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Software Requirements Specification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2B65B-1D58-492F-A32B-6831E5E3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52" y="1711989"/>
            <a:ext cx="6986895" cy="477054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9BAE878-7905-4CBD-B08C-2B8E51DC6986}"/>
              </a:ext>
            </a:extLst>
          </p:cNvPr>
          <p:cNvSpPr txBox="1">
            <a:spLocks noChangeArrowheads="1"/>
          </p:cNvSpPr>
          <p:nvPr/>
        </p:nvSpPr>
        <p:spPr>
          <a:xfrm>
            <a:off x="2731448" y="6586791"/>
            <a:ext cx="6926238" cy="271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0" i="1" u="none" strike="noStrike" baseline="0" dirty="0">
                <a:solidFill>
                  <a:srgbClr val="000000"/>
                </a:solidFill>
                <a:latin typeface="RotisSansSerif-Italic"/>
              </a:rPr>
              <a:t>From </a:t>
            </a:r>
            <a:r>
              <a:rPr lang="en-US" altLang="zh-CN" sz="1200" b="0" i="1" u="none" strike="noStrike" baseline="0" dirty="0">
                <a:solidFill>
                  <a:srgbClr val="0C8EBC"/>
                </a:solidFill>
                <a:latin typeface="RotisSansSerif-Italic"/>
              </a:rPr>
              <a:t>http://openstd.samr.gov.cn/bzgk/gb/newGbInfo?hcno=2790825C43AD0B69E3C38C140BFFCFE6</a:t>
            </a:r>
            <a:r>
              <a:rPr lang="en-US" altLang="zh-CN" sz="1200" b="0" i="1" u="none" strike="noStrike" baseline="0" dirty="0">
                <a:solidFill>
                  <a:srgbClr val="000000"/>
                </a:solidFill>
                <a:latin typeface="RotisSansSerif-Italic"/>
              </a:rPr>
              <a:t>.</a:t>
            </a:r>
            <a:endParaRPr lang="en-GB" altLang="zh-CN" sz="1100" dirty="0"/>
          </a:p>
        </p:txBody>
      </p:sp>
    </p:spTree>
    <p:extLst>
      <p:ext uri="{BB962C8B-B14F-4D97-AF65-F5344CB8AC3E}">
        <p14:creationId xmlns:p14="http://schemas.microsoft.com/office/powerpoint/2010/main" val="33826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62ED7-8B6D-4E61-86A5-A3DA170F9CA8}"/>
              </a:ext>
            </a:extLst>
          </p:cNvPr>
          <p:cNvSpPr txBox="1"/>
          <p:nvPr/>
        </p:nvSpPr>
        <p:spPr>
          <a:xfrm>
            <a:off x="510162" y="2124923"/>
            <a:ext cx="11002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Bahnschrift SemiBold Condensed" panose="020B0502040204020203" pitchFamily="34" charset="0"/>
              </a:rPr>
              <a:t>修改一个错误的相对费用</a:t>
            </a:r>
            <a:endParaRPr lang="en-US" altLang="zh-CN" sz="6600" b="1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altLang="zh-CN" sz="6600" b="1" dirty="0">
                <a:latin typeface="Bahnschrift SemiBold Condensed" panose="020B0502040204020203" pitchFamily="34" charset="0"/>
              </a:rPr>
              <a:t>Relative Cost to Fix an Error</a:t>
            </a:r>
            <a:endParaRPr lang="zh-CN" altLang="en-US" sz="6600" b="1" dirty="0"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D3B41F6-380F-4C16-BA71-827E16B2FE46}"/>
              </a:ext>
            </a:extLst>
          </p:cNvPr>
          <p:cNvGraphicFramePr>
            <a:graphicFrameLocks noGrp="1"/>
          </p:cNvGraphicFramePr>
          <p:nvPr/>
        </p:nvGraphicFramePr>
        <p:xfrm>
          <a:off x="1781033" y="3671248"/>
          <a:ext cx="8460854" cy="300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427">
                  <a:extLst>
                    <a:ext uri="{9D8B030D-6E8A-4147-A177-3AD203B41FA5}">
                      <a16:colId xmlns:a16="http://schemas.microsoft.com/office/drawing/2014/main" val="1596445947"/>
                    </a:ext>
                  </a:extLst>
                </a:gridCol>
                <a:gridCol w="4230427">
                  <a:extLst>
                    <a:ext uri="{9D8B030D-6E8A-4147-A177-3AD203B41FA5}">
                      <a16:colId xmlns:a16="http://schemas.microsoft.com/office/drawing/2014/main" val="2468735150"/>
                    </a:ext>
                  </a:extLst>
                </a:gridCol>
              </a:tblGrid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发现错误的阶段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费用率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832614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79464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3~6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14800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编码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33214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开发测试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15~40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0008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验收测试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30~70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925182"/>
                  </a:ext>
                </a:extLst>
              </a:tr>
              <a:tr h="428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40~1,000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03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7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00013 -0.12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62ED7-8B6D-4E61-86A5-A3DA170F9CA8}"/>
              </a:ext>
            </a:extLst>
          </p:cNvPr>
          <p:cNvSpPr txBox="1"/>
          <p:nvPr/>
        </p:nvSpPr>
        <p:spPr>
          <a:xfrm>
            <a:off x="594702" y="2367171"/>
            <a:ext cx="11002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Bahnschrift SemiBold Condensed" panose="020B0502040204020203" pitchFamily="34" charset="0"/>
              </a:rPr>
              <a:t>需求获取</a:t>
            </a:r>
            <a:endParaRPr lang="en-US" altLang="zh-CN" sz="6600" b="1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altLang="zh-CN" sz="6600" b="1" dirty="0">
                <a:latin typeface="Bahnschrift SemiBold Condensed" panose="020B0502040204020203" pitchFamily="34" charset="0"/>
              </a:rPr>
              <a:t>Requirements Discovery</a:t>
            </a:r>
            <a:endParaRPr lang="zh-CN" altLang="en-US" sz="66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/-4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3774465" y="2337096"/>
            <a:ext cx="76214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需求获取的调查研究技术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Fact-Finding Techniques 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Requirements Discovery</a:t>
            </a:r>
          </a:p>
        </p:txBody>
      </p:sp>
    </p:spTree>
    <p:extLst>
      <p:ext uri="{BB962C8B-B14F-4D97-AF65-F5344CB8AC3E}">
        <p14:creationId xmlns:p14="http://schemas.microsoft.com/office/powerpoint/2010/main" val="3096827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需求获取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Requirements Discovery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513552" y="1825315"/>
            <a:ext cx="10554781" cy="41966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调查研究技术 </a:t>
            </a:r>
            <a:r>
              <a:rPr lang="en-US" altLang="zh-CN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(Fact-finding) </a:t>
            </a: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实地考察  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Research and site visits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调查表      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Questionnaire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观察          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Observation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访谈         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Interview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原型化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Prototyping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联合需求计划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Joint Requirements Planning (JRP)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002FA7"/>
              </a:buClr>
              <a:defRPr/>
            </a:pPr>
            <a:r>
              <a:rPr lang="zh-CN" altLang="en-US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等等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      		etc.…</a:t>
            </a:r>
          </a:p>
        </p:txBody>
      </p:sp>
    </p:spTree>
    <p:extLst>
      <p:ext uri="{BB962C8B-B14F-4D97-AF65-F5344CB8AC3E}">
        <p14:creationId xmlns:p14="http://schemas.microsoft.com/office/powerpoint/2010/main" val="166434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观察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Observation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513552" y="2126685"/>
            <a:ext cx="10554781" cy="41966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现有文档、表和数据库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8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实地考察、观察工作环境</a:t>
            </a:r>
            <a:endParaRPr lang="en-US" altLang="zh-CN" sz="285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8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产品调研</a:t>
            </a:r>
            <a:r>
              <a:rPr lang="en-US" altLang="zh-CN" sz="285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7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竞品分析</a:t>
            </a:r>
            <a:endParaRPr lang="en-US" altLang="zh-CN" sz="27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defTabSz="9144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27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市场调研</a:t>
            </a:r>
            <a:endParaRPr lang="en-US" altLang="zh-CN" sz="27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/>
            </a:pPr>
            <a:endParaRPr lang="en-US" altLang="zh-CN" sz="285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缺点？</a:t>
            </a:r>
            <a:endParaRPr lang="en-US" altLang="zh-CN" sz="6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endParaRPr lang="en-US" altLang="zh-CN" sz="285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The inside of an airplane&#10;&#10;Description automatically generated with low confidence">
            <a:extLst>
              <a:ext uri="{FF2B5EF4-FFF2-40B4-BE49-F238E27FC236}">
                <a16:creationId xmlns:a16="http://schemas.microsoft.com/office/drawing/2014/main" id="{1A9DEAB2-0AAA-4E82-B870-6007A3853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52" y="1663517"/>
            <a:ext cx="6113296" cy="4307377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150AA3E5-8336-46E8-96CA-EEB25F9A7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71" y="5970894"/>
            <a:ext cx="342722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85725"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630238" indent="-92075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Verdana" panose="020B0604030504040204" pitchFamily="34" charset="0"/>
              </a:rPr>
              <a:t>高铁驾驶舱</a:t>
            </a:r>
            <a:endParaRPr lang="en-US" altLang="zh-CN" sz="18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问卷调查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Questionnaires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523788" y="1771843"/>
            <a:ext cx="10554781" cy="41966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3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非结构化</a:t>
            </a:r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(Unstructured)</a:t>
            </a: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不受脚本引导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丰富但不可复制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3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结构化</a:t>
            </a:r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(Structured)</a:t>
            </a: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严格按脚本编写，以调查表方式交付问卷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可复制但可能缺乏丰富性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30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半结构化</a:t>
            </a:r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(Semi-structured)</a:t>
            </a: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由脚本引导，但可以更深入地探索有趣的问题 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Tx/>
              <a:buChar char="-"/>
              <a:defRPr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可以在丰富性和可复制性之间提供良好的平衡</a:t>
            </a:r>
            <a:endParaRPr lang="en-US" altLang="zh-CN" sz="2800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6" descr="报名表单">
            <a:extLst>
              <a:ext uri="{FF2B5EF4-FFF2-40B4-BE49-F238E27FC236}">
                <a16:creationId xmlns:a16="http://schemas.microsoft.com/office/drawing/2014/main" id="{A96C32A8-F41D-4166-8B7D-4ED8D062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975" y="394690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318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封闭式问题 </a:t>
            </a: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vs. </a:t>
            </a: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开放式问题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Closed vs. Open Questions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523788" y="1771844"/>
            <a:ext cx="8715745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3" lvl="1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封闭式问题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ja-JP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-ended</a:t>
            </a:r>
            <a:r>
              <a:rPr lang="en-US" altLang="ja-JP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questions)</a:t>
            </a:r>
            <a:r>
              <a:rPr lang="ja-JP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ja-JP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Font typeface="微软雅黑" panose="020B0503020204020204" pitchFamily="34" charset="-122"/>
              <a:buChar char="−"/>
            </a:pP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预先确定的答案格式，例如“是”或“否”；“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，以上全部”的选择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1200"/>
              </a:spcBef>
              <a:spcAft>
                <a:spcPts val="600"/>
              </a:spcAft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容易回答，节省时间，问卷回收率高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0901D-FC73-42E0-8DE2-CFC3030DE4C0}"/>
              </a:ext>
            </a:extLst>
          </p:cNvPr>
          <p:cNvSpPr txBox="1"/>
          <p:nvPr/>
        </p:nvSpPr>
        <p:spPr>
          <a:xfrm>
            <a:off x="10244349" y="3574618"/>
            <a:ext cx="89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296017A-295F-4C8F-8975-7210E1679681}"/>
              </a:ext>
            </a:extLst>
          </p:cNvPr>
          <p:cNvSpPr txBox="1">
            <a:spLocks noChangeAspect="1"/>
          </p:cNvSpPr>
          <p:nvPr/>
        </p:nvSpPr>
        <p:spPr>
          <a:xfrm>
            <a:off x="523787" y="4366567"/>
            <a:ext cx="8715745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3" lvl="1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开放式问题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ja-JP" sz="2400" b="1" dirty="0">
                <a:solidFill>
                  <a:srgbClr val="81D8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open-ended</a:t>
            </a:r>
            <a:r>
              <a:rPr lang="en-US" altLang="ja-JP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questions)</a:t>
            </a:r>
          </a:p>
          <a:p>
            <a:pPr lvl="2">
              <a:spcBef>
                <a:spcPts val="1200"/>
              </a:spcBef>
              <a:spcAft>
                <a:spcPts val="600"/>
              </a:spcAft>
              <a:buFont typeface="微软雅黑" panose="020B0503020204020204" pitchFamily="34" charset="-122"/>
              <a:buChar char="−"/>
            </a:pP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预先确定的答案格式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1200"/>
              </a:spcBef>
              <a:spcAft>
                <a:spcPts val="600"/>
              </a:spcAft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回答者自由发挥，能收集到丰富的用户资料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E2335-F978-4C60-8C80-376DCEE33EEB}"/>
              </a:ext>
            </a:extLst>
          </p:cNvPr>
          <p:cNvSpPr/>
          <p:nvPr/>
        </p:nvSpPr>
        <p:spPr>
          <a:xfrm>
            <a:off x="9424914" y="2224902"/>
            <a:ext cx="2290549" cy="56637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Quantitative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2E002D-7610-41F4-AED3-6B3A2A7DC89F}"/>
              </a:ext>
            </a:extLst>
          </p:cNvPr>
          <p:cNvSpPr/>
          <p:nvPr/>
        </p:nvSpPr>
        <p:spPr>
          <a:xfrm>
            <a:off x="9424914" y="4819625"/>
            <a:ext cx="2290549" cy="56637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定性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Qualitative </a:t>
            </a:r>
          </a:p>
        </p:txBody>
      </p:sp>
    </p:spTree>
    <p:extLst>
      <p:ext uri="{BB962C8B-B14F-4D97-AF65-F5344CB8AC3E}">
        <p14:creationId xmlns:p14="http://schemas.microsoft.com/office/powerpoint/2010/main" val="41344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封闭式问题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Closed-ended Questions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230361" y="1576103"/>
            <a:ext cx="8715745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符合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互斥性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穷尽性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受访者从预编辑的固定答案列表中选择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B9054F-4A96-47ED-BEE7-54DE04CC60CF}"/>
              </a:ext>
            </a:extLst>
          </p:cNvPr>
          <p:cNvSpPr txBox="1">
            <a:spLocks noChangeArrowheads="1"/>
          </p:cNvSpPr>
          <p:nvPr/>
        </p:nvSpPr>
        <p:spPr>
          <a:xfrm>
            <a:off x="956223" y="3048593"/>
            <a:ext cx="7373202" cy="3754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多项选择问题</a:t>
            </a:r>
            <a:r>
              <a:rPr lang="en-GB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天内是否到访过国内中高风险地区</a:t>
            </a:r>
            <a:r>
              <a:rPr lang="en-GB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zh-CN" sz="2000" dirty="0"/>
              <a:t> </a:t>
            </a:r>
            <a:r>
              <a:rPr lang="zh-CN" altLang="en-US" sz="2000" dirty="0"/>
              <a:t>是</a:t>
            </a:r>
            <a:r>
              <a:rPr lang="en-GB" altLang="zh-CN" sz="2000" dirty="0"/>
              <a:t> (1)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zh-CN" sz="2000" dirty="0"/>
              <a:t> </a:t>
            </a:r>
            <a:r>
              <a:rPr lang="zh-CN" altLang="en-US" sz="2000" dirty="0"/>
              <a:t>否</a:t>
            </a:r>
            <a:r>
              <a:rPr lang="en-GB" altLang="zh-CN" sz="2000" dirty="0"/>
              <a:t> (0)</a:t>
            </a: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在过去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你通常每天喝几次含糖饮料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如可乐、茶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饮料、含果汁饮料等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lang="en-GB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zh-CN" sz="2000" dirty="0"/>
              <a:t> </a:t>
            </a:r>
            <a:r>
              <a:rPr lang="zh-CN" altLang="en-US" sz="2000" dirty="0"/>
              <a:t>没喝过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zh-CN" sz="2000" dirty="0"/>
              <a:t> </a:t>
            </a:r>
            <a:r>
              <a:rPr lang="zh-CN" altLang="en-US" sz="2000" dirty="0"/>
              <a:t>少于每天</a:t>
            </a:r>
            <a:r>
              <a:rPr lang="en-US" altLang="zh-CN" sz="2000" dirty="0"/>
              <a:t>1</a:t>
            </a:r>
            <a:r>
              <a:rPr lang="zh-CN" altLang="en-US" sz="2000" dirty="0"/>
              <a:t>次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/>
              <a:t> 每天</a:t>
            </a:r>
            <a:r>
              <a:rPr lang="en-US" altLang="zh-CN" sz="2000" dirty="0"/>
              <a:t>1-3</a:t>
            </a:r>
            <a:r>
              <a:rPr lang="zh-CN" altLang="en-US" sz="2000" dirty="0"/>
              <a:t>次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altLang="zh-CN" sz="2000" dirty="0"/>
              <a:t> </a:t>
            </a:r>
            <a:r>
              <a:rPr lang="zh-CN" altLang="en-US" sz="2000" dirty="0"/>
              <a:t>每天</a:t>
            </a:r>
            <a:r>
              <a:rPr lang="en-GB" altLang="zh-CN" sz="2000" dirty="0"/>
              <a:t>3-5</a:t>
            </a:r>
            <a:r>
              <a:rPr lang="zh-CN" altLang="en-US" sz="2000" dirty="0"/>
              <a:t>次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/>
              <a:t> 每天</a:t>
            </a:r>
            <a:r>
              <a:rPr lang="en-GB" altLang="zh-CN" sz="2000" dirty="0"/>
              <a:t>6-9</a:t>
            </a:r>
            <a:r>
              <a:rPr lang="zh-CN" altLang="en-US" sz="2000" dirty="0"/>
              <a:t>次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/>
              <a:t> 每天</a:t>
            </a:r>
            <a:r>
              <a:rPr lang="en-GB" altLang="zh-CN" sz="2000" dirty="0"/>
              <a:t>10</a:t>
            </a:r>
            <a:r>
              <a:rPr lang="zh-CN" altLang="en-US" sz="2000" dirty="0"/>
              <a:t>次以上</a:t>
            </a:r>
            <a:endParaRPr lang="en-GB" altLang="zh-CN" sz="2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594702" y="2367171"/>
            <a:ext cx="110025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latin typeface="Bahnschrift SemiBold Condensed" panose="020B0502040204020203" pitchFamily="34" charset="0"/>
              </a:rPr>
              <a:t>项目范围 </a:t>
            </a:r>
            <a:r>
              <a:rPr lang="en-US" altLang="zh-CN" sz="6600" b="1" dirty="0">
                <a:latin typeface="Bahnschrift SemiBold Condensed" panose="020B0502040204020203" pitchFamily="34" charset="0"/>
              </a:rPr>
              <a:t>vs. </a:t>
            </a:r>
            <a:r>
              <a:rPr lang="zh-CN" altLang="en-US" sz="6600" b="1" dirty="0">
                <a:latin typeface="Bahnschrift SemiBold Condensed" panose="020B0502040204020203" pitchFamily="34" charset="0"/>
              </a:rPr>
              <a:t>系统边界</a:t>
            </a:r>
            <a:endParaRPr lang="en-US" altLang="zh-CN" sz="6600" b="1" dirty="0">
              <a:latin typeface="Bahnschrift SemiBold Condensed" panose="020B0502040204020203" pitchFamily="34" charset="0"/>
            </a:endParaRPr>
          </a:p>
          <a:p>
            <a:pPr algn="ctr"/>
            <a:r>
              <a:rPr lang="en-US" altLang="zh-CN" sz="6600" b="1" dirty="0">
                <a:latin typeface="Bahnschrift SemiBold Condensed" panose="020B0502040204020203" pitchFamily="34" charset="0"/>
              </a:rPr>
              <a:t>Project Scope VS System Boundary</a:t>
            </a:r>
            <a:endParaRPr lang="zh-CN" altLang="en-US" sz="66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2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封闭式问题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Closed-ended Questions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B9054F-4A96-47ED-BEE7-54DE04CC60CF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1551593"/>
            <a:ext cx="7373202" cy="304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8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次序评定问题：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按照你花的处理时间，对以下事务进行排序：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娱乐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朋友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GB" altLang="zh-CN" sz="2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C7C2504-B9FC-4226-BDA6-771B153DFF76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5046038"/>
            <a:ext cx="7373202" cy="152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8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分级评定问题：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我感觉老师是精心准备每一节课的讲课内容。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2880"/>
              </a:lnSpc>
              <a:buNone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非常不符合 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☐   ☐   ☐   ☐   ☐ 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非常符合</a:t>
            </a:r>
            <a:endParaRPr lang="en-GB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7436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00"/>
              </a:spcAft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分级评定问题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Rating Questions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370252" y="3683003"/>
            <a:ext cx="8473497" cy="259496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评分加总式量表，由一组陈述组成，每一陈述有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非常不同意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不一定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非常同意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五种回答，分别记为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在调查研究中使用最广泛的方法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旨在衡量态度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32D7A71-40F9-4BFB-91C3-6802F669696E}"/>
              </a:ext>
            </a:extLst>
          </p:cNvPr>
          <p:cNvSpPr txBox="1">
            <a:spLocks noChangeArrowheads="1"/>
          </p:cNvSpPr>
          <p:nvPr/>
        </p:nvSpPr>
        <p:spPr>
          <a:xfrm>
            <a:off x="1004873" y="1702506"/>
            <a:ext cx="7373202" cy="152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8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分级评定问题：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我感觉老师是精心准备每一节课的讲课内容。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ts val="2880"/>
              </a:lnSpc>
              <a:buNone/>
            </a:pPr>
            <a:r>
              <a:rPr lang="en-GB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非常不符合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☐   ☐   ☐   ☐   ☐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非常符合</a:t>
            </a:r>
            <a:endParaRPr lang="en-GB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5905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李克特量表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Likert Scales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32D7A71-40F9-4BFB-91C3-6802F669696E}"/>
              </a:ext>
            </a:extLst>
          </p:cNvPr>
          <p:cNvSpPr txBox="1">
            <a:spLocks noChangeArrowheads="1"/>
          </p:cNvSpPr>
          <p:nvPr/>
        </p:nvSpPr>
        <p:spPr>
          <a:xfrm>
            <a:off x="1004872" y="1613796"/>
            <a:ext cx="7695575" cy="3483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8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单极结构 </a:t>
            </a:r>
            <a:r>
              <a:rPr lang="en-US" altLang="zh-CN" sz="9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(Unipolar Construct)</a:t>
            </a:r>
            <a:r>
              <a:rPr lang="zh-CN" altLang="en-US" sz="9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9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我感觉老师是精心准备每一节课的讲课内容。</a:t>
            </a:r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altLang="zh-CN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8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很差</a:t>
            </a: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(0)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一般</a:t>
            </a: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(1)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良好</a:t>
            </a: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(2)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优秀</a:t>
            </a: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(3)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没有符合的选项</a:t>
            </a:r>
            <a:endParaRPr lang="en-US" altLang="zh-CN" sz="9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zh-CN" altLang="en-US" sz="9600" dirty="0">
                <a:solidFill>
                  <a:srgbClr val="000000"/>
                </a:solidFill>
                <a:latin typeface="Arial"/>
                <a:ea typeface="微软雅黑"/>
              </a:rPr>
              <a:t>如果给老师评分在“良好”以下，请写出你的理由：</a:t>
            </a:r>
            <a:r>
              <a:rPr lang="en-US" altLang="zh-CN" sz="9600" dirty="0">
                <a:solidFill>
                  <a:srgbClr val="000000"/>
                </a:solidFill>
                <a:latin typeface="Arial"/>
                <a:ea typeface="微软雅黑"/>
              </a:rPr>
              <a:t> ________________________________________</a:t>
            </a:r>
          </a:p>
          <a:p>
            <a:pPr marL="0" indent="0">
              <a:lnSpc>
                <a:spcPts val="2880"/>
              </a:lnSpc>
              <a:buNone/>
            </a:pPr>
            <a:endParaRPr lang="en-GB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1724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李克特量表</a:t>
            </a: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Likert Scales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32D7A71-40F9-4BFB-91C3-6802F669696E}"/>
              </a:ext>
            </a:extLst>
          </p:cNvPr>
          <p:cNvSpPr txBox="1">
            <a:spLocks noChangeArrowheads="1"/>
          </p:cNvSpPr>
          <p:nvPr/>
        </p:nvSpPr>
        <p:spPr>
          <a:xfrm>
            <a:off x="918437" y="1509757"/>
            <a:ext cx="5652960" cy="348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8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双极结构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(Bipolar Construct)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88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我感觉老师是精心准备每一节课的讲课内容。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非常不符合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比较不符合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有点不符合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en-GB" altLang="zh-CN" sz="20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无所谓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有点符合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比较符合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非常符合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(6)</a:t>
            </a:r>
          </a:p>
          <a:p>
            <a:pPr>
              <a:lnSpc>
                <a:spcPts val="3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典型的是七点式量表，从最负面过度到最正面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为什么把最负面放第一位？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  <a:spcBef>
                <a:spcPts val="1200"/>
              </a:spcBef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默许偏差（</a:t>
            </a:r>
            <a:r>
              <a:rPr lang="en-US" altLang="zh-CN" sz="1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acquiescence bias</a:t>
            </a:r>
            <a:r>
              <a:rPr lang="zh-CN" altLang="en-US" sz="18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300"/>
              </a:lnSpc>
              <a:spcBef>
                <a:spcPts val="12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36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开放式问题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Open-ended  Questions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B9054F-4A96-47ED-BEE7-54DE04CC60CF}"/>
              </a:ext>
            </a:extLst>
          </p:cNvPr>
          <p:cNvSpPr txBox="1">
            <a:spLocks noChangeArrowheads="1"/>
          </p:cNvSpPr>
          <p:nvPr/>
        </p:nvSpPr>
        <p:spPr>
          <a:xfrm>
            <a:off x="547673" y="2083855"/>
            <a:ext cx="7373202" cy="304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受访者的回答没有限制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在提交问卷之前无法预测答案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收集问卷后必须对答案进行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定性分析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在需求获取调研中，开放式问题很有帮助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在大规模的抽样调查中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弊大于利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F2B644-7570-430D-825A-660D3E65E7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19131" y="4823479"/>
            <a:ext cx="1363101" cy="17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6450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访谈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Interviews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523788" y="1771843"/>
            <a:ext cx="10554781" cy="41966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17" indent="-45720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3000" b="1" u="sng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非结构化</a:t>
            </a:r>
            <a:r>
              <a:rPr lang="zh-CN" altLang="en-US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(Unstructured)</a:t>
            </a:r>
          </a:p>
          <a:p>
            <a:pPr marL="571517" indent="-45720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3000" b="1" u="sng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结构化</a:t>
            </a:r>
            <a:r>
              <a:rPr lang="zh-CN" altLang="en-US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(Structured)</a:t>
            </a:r>
          </a:p>
          <a:p>
            <a:pPr marL="571517" indent="-45720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3000" b="1" u="sng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半结构化</a:t>
            </a:r>
            <a:r>
              <a:rPr lang="zh-CN" altLang="en-US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(Semi-structured)</a:t>
            </a:r>
          </a:p>
          <a:p>
            <a:pPr marL="571517" indent="-45720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endParaRPr lang="en-US" altLang="zh-CN" sz="3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17" indent="-45720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3000" b="1" dirty="0">
                <a:solidFill>
                  <a:srgbClr val="81D8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封闭式问题 </a:t>
            </a:r>
            <a:r>
              <a:rPr lang="en-US" altLang="zh-CN" sz="3000" b="1" dirty="0">
                <a:solidFill>
                  <a:srgbClr val="81D8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(Closed-ended Questions)</a:t>
            </a:r>
          </a:p>
          <a:p>
            <a:pPr marL="571517" indent="-457200" defTabSz="914400" fontAlgn="base">
              <a:spcBef>
                <a:spcPts val="1800"/>
              </a:spcBef>
              <a:spcAft>
                <a:spcPct val="0"/>
              </a:spcAft>
              <a:buClr>
                <a:srgbClr val="660066"/>
              </a:buClr>
              <a:buFont typeface="微软雅黑" panose="020B0503020204020204" pitchFamily="34" charset="-122"/>
              <a:buChar char="−"/>
              <a:defRPr/>
            </a:pPr>
            <a:r>
              <a:rPr lang="zh-CN" altLang="en-US" sz="3000" b="1" dirty="0">
                <a:solidFill>
                  <a:srgbClr val="81D8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开放式问题 </a:t>
            </a:r>
            <a:r>
              <a:rPr lang="en-US" altLang="zh-CN" sz="3000" b="1" dirty="0">
                <a:solidFill>
                  <a:srgbClr val="81D8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(Open-ended Questions)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C6FF96-C294-4B4A-BB91-2A97787B6D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12574" y="4245023"/>
            <a:ext cx="2802792" cy="21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7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57405AB-D4C4-4865-AA9E-6F24F9F0E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03" y="2209800"/>
            <a:ext cx="7772400" cy="426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系统分析员，即采访者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(interviewer)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的任务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选择受访者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(interviewee)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准备访谈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寻找合适的地点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记录受访者访谈过程的设备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原型，应用场景等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6" descr="7-5">
            <a:extLst>
              <a:ext uri="{FF2B5EF4-FFF2-40B4-BE49-F238E27FC236}">
                <a16:creationId xmlns:a16="http://schemas.microsoft.com/office/drawing/2014/main" id="{3F66564D-C717-4785-B9B5-6C860B492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0306" y="4251772"/>
            <a:ext cx="4346575" cy="2379663"/>
          </a:xfr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949CA7-0ACD-42A8-81FD-715B3037333B}"/>
              </a:ext>
            </a:extLst>
          </p:cNvPr>
          <p:cNvSpPr txBox="1">
            <a:spLocks noChangeArrowheads="1"/>
          </p:cNvSpPr>
          <p:nvPr/>
        </p:nvSpPr>
        <p:spPr>
          <a:xfrm>
            <a:off x="295190" y="43436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访谈准备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Enriching the interview process</a:t>
            </a:r>
          </a:p>
        </p:txBody>
      </p:sp>
    </p:spTree>
    <p:extLst>
      <p:ext uri="{BB962C8B-B14F-4D97-AF65-F5344CB8AC3E}">
        <p14:creationId xmlns:p14="http://schemas.microsoft.com/office/powerpoint/2010/main" val="3265940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957405AB-D4C4-4865-AA9E-6F24F9F0E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48" y="2047496"/>
            <a:ext cx="777240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你想从访谈中获得什么信息？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微软雅黑" panose="020B0503020204020204" pitchFamily="34" charset="-122"/>
              <a:buChar char="−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了解受访者如何谈论您正在研究的业务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微软雅黑" panose="020B0503020204020204" pitchFamily="34" charset="-122"/>
              <a:buChar char="−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业务问题和痛点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  <a:buFont typeface="微软雅黑" panose="020B0503020204020204" pitchFamily="34" charset="-122"/>
              <a:buChar char="−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产品需求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6" descr="7-5">
            <a:extLst>
              <a:ext uri="{FF2B5EF4-FFF2-40B4-BE49-F238E27FC236}">
                <a16:creationId xmlns:a16="http://schemas.microsoft.com/office/drawing/2014/main" id="{3F66564D-C717-4785-B9B5-6C860B492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6688" y="4279744"/>
            <a:ext cx="4346575" cy="2379663"/>
          </a:xfr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949CA7-0ACD-42A8-81FD-715B3037333B}"/>
              </a:ext>
            </a:extLst>
          </p:cNvPr>
          <p:cNvSpPr txBox="1">
            <a:spLocks noChangeArrowheads="1"/>
          </p:cNvSpPr>
          <p:nvPr/>
        </p:nvSpPr>
        <p:spPr>
          <a:xfrm>
            <a:off x="295190" y="43436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访谈准备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Enriching the interview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721F4-B1B6-4366-81DC-AD2503EE6B7F}"/>
              </a:ext>
            </a:extLst>
          </p:cNvPr>
          <p:cNvSpPr txBox="1"/>
          <p:nvPr/>
        </p:nvSpPr>
        <p:spPr>
          <a:xfrm>
            <a:off x="612348" y="4542353"/>
            <a:ext cx="610737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问对问题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Asking the right questions</a:t>
            </a:r>
          </a:p>
        </p:txBody>
      </p:sp>
    </p:spTree>
    <p:extLst>
      <p:ext uri="{BB962C8B-B14F-4D97-AF65-F5344CB8AC3E}">
        <p14:creationId xmlns:p14="http://schemas.microsoft.com/office/powerpoint/2010/main" val="3882473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You&amp;#39;re Wrong” | weeklydevotion">
            <a:extLst>
              <a:ext uri="{FF2B5EF4-FFF2-40B4-BE49-F238E27FC236}">
                <a16:creationId xmlns:a16="http://schemas.microsoft.com/office/drawing/2014/main" id="{9FE683AA-EFFC-41F0-BE11-FF92D1C7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97" y="1656497"/>
            <a:ext cx="61150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Rectangle 4">
            <a:extLst>
              <a:ext uri="{FF2B5EF4-FFF2-40B4-BE49-F238E27FC236}">
                <a16:creationId xmlns:a16="http://schemas.microsoft.com/office/drawing/2014/main" id="{240F879B-0515-4EC5-900F-F72AC608A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34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4000" spc="-1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访谈问题举例</a:t>
            </a:r>
            <a:endParaRPr lang="en-US" altLang="zh-CN" sz="4000" spc="-1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4000" spc="-1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Question</a:t>
            </a:r>
            <a:r>
              <a:rPr lang="en-GB" altLang="zh-CN" sz="4000" spc="-1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Examples</a:t>
            </a:r>
          </a:p>
        </p:txBody>
      </p:sp>
      <p:sp>
        <p:nvSpPr>
          <p:cNvPr id="37891" name="Rectangle 5">
            <a:extLst>
              <a:ext uri="{FF2B5EF4-FFF2-40B4-BE49-F238E27FC236}">
                <a16:creationId xmlns:a16="http://schemas.microsoft.com/office/drawing/2014/main" id="{CB4EEF74-6EE3-4ACF-BAEB-978A0E217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907843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这本参考书对该领域的学生和专业人士有多大用处？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关心孩子的父母是否应该使用婴儿座椅？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当在选择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时，你最关心什么？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你每天早上都吃早餐吗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请问拿破仑有多矮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63045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5">
            <a:extLst>
              <a:ext uri="{FF2B5EF4-FFF2-40B4-BE49-F238E27FC236}">
                <a16:creationId xmlns:a16="http://schemas.microsoft.com/office/drawing/2014/main" id="{CB4EEF74-6EE3-4ACF-BAEB-978A0E217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932" y="1460642"/>
            <a:ext cx="925953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50000"/>
              </a:spcBef>
              <a:buClrTx/>
              <a:buSz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什么不该问</a:t>
            </a:r>
            <a:r>
              <a:rPr lang="en-US" altLang="zh-CN" sz="3200" b="1" dirty="0">
                <a:solidFill>
                  <a:srgbClr val="FF0000"/>
                </a:solidFill>
                <a:latin typeface="Arial (Body)"/>
              </a:rPr>
              <a:t>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并列句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把句子分成两部分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整段专业术语的问题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受访者可能听不懂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引导性问题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e.g.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“你不准备使用世界上最好的语言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无意识的偏见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刻板印象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特别长的问题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21F839-2182-4668-A9AB-C1045A3B6828}"/>
              </a:ext>
            </a:extLst>
          </p:cNvPr>
          <p:cNvSpPr>
            <a:spLocks noChangeArrowheads="1"/>
          </p:cNvSpPr>
          <p:nvPr/>
        </p:nvSpPr>
        <p:spPr bwMode="auto">
          <a:xfrm rot="20439533">
            <a:off x="766112" y="1348097"/>
            <a:ext cx="8793707" cy="383095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3800" spc="-100" dirty="0">
                <a:solidFill>
                  <a:srgbClr val="C00000"/>
                </a:solidFill>
                <a:latin typeface="Amasis MT Pro Black" panose="020B0604020202020204" pitchFamily="18" charset="0"/>
                <a:ea typeface="华文楷体" panose="02010600040101010101" pitchFamily="2" charset="-122"/>
              </a:rPr>
              <a:t>EXCUSE</a:t>
            </a:r>
          </a:p>
          <a:p>
            <a:pPr algn="ctr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3800" spc="-100" dirty="0">
                <a:solidFill>
                  <a:srgbClr val="C00000"/>
                </a:solidFill>
                <a:latin typeface="Amasis MT Pro Black" panose="020B0604020202020204" pitchFamily="18" charset="0"/>
                <a:ea typeface="华文楷体" panose="02010600040101010101" pitchFamily="2" charset="-122"/>
              </a:rPr>
              <a:t>   ME</a:t>
            </a:r>
            <a:r>
              <a:rPr lang="zh-CN" altLang="en-US" sz="13800" spc="-100" dirty="0">
                <a:solidFill>
                  <a:srgbClr val="C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？</a:t>
            </a:r>
            <a:endParaRPr lang="en-GB" altLang="zh-CN" sz="13800" spc="-100" dirty="0">
              <a:solidFill>
                <a:srgbClr val="C00000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658B06-2EE3-4804-BABD-6F6A52B5E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65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4000" spc="-1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访谈问题</a:t>
            </a:r>
            <a:endParaRPr lang="en-US" altLang="zh-CN" sz="4000" spc="-1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4000" spc="-1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Question</a:t>
            </a:r>
            <a:endParaRPr lang="en-GB" altLang="zh-CN" sz="4000" spc="-1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39325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464500"/>
            <a:ext cx="10827736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需求分析阶段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The </a:t>
            </a:r>
            <a:r>
              <a:rPr lang="en-US" altLang="zh-CN" sz="36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  <a:r>
              <a:rPr lang="zh-CN" altLang="en-US" sz="3600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Phase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C3F1B2-EFDF-4E93-A9DA-DE4CF0C17ACC}"/>
              </a:ext>
            </a:extLst>
          </p:cNvPr>
          <p:cNvGrpSpPr/>
          <p:nvPr/>
        </p:nvGrpSpPr>
        <p:grpSpPr>
          <a:xfrm>
            <a:off x="903830" y="1443358"/>
            <a:ext cx="9752226" cy="5275675"/>
            <a:chOff x="726409" y="1347824"/>
            <a:chExt cx="9752226" cy="527567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58FE3C-6F18-4E83-A072-438A13624FA4}"/>
                </a:ext>
              </a:extLst>
            </p:cNvPr>
            <p:cNvSpPr txBox="1"/>
            <p:nvPr/>
          </p:nvSpPr>
          <p:spPr>
            <a:xfrm>
              <a:off x="1099193" y="2271465"/>
              <a:ext cx="24192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利益相关者</a:t>
              </a:r>
              <a:r>
                <a:rPr lang="en-US" altLang="zh-CN" sz="1600" dirty="0"/>
                <a:t>(Stakeholders)</a:t>
              </a:r>
              <a:endParaRPr lang="zh-CN" altLang="en-US" sz="1600" dirty="0"/>
            </a:p>
          </p:txBody>
        </p:sp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E370E98A-2CCB-4C33-8518-DC6D1CC588BD}"/>
                </a:ext>
              </a:extLst>
            </p:cNvPr>
            <p:cNvSpPr/>
            <p:nvPr/>
          </p:nvSpPr>
          <p:spPr>
            <a:xfrm>
              <a:off x="5560324" y="3666011"/>
              <a:ext cx="1071349" cy="1091821"/>
            </a:xfrm>
            <a:prstGeom prst="ca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资料库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3FD892A-7EBB-4F3E-A77F-D1408D1001E6}"/>
                </a:ext>
              </a:extLst>
            </p:cNvPr>
            <p:cNvSpPr/>
            <p:nvPr/>
          </p:nvSpPr>
          <p:spPr>
            <a:xfrm>
              <a:off x="5485262" y="1347824"/>
              <a:ext cx="1221474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定义需求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F1D5E08-017D-4061-B03A-97C114295A8A}"/>
                </a:ext>
              </a:extLst>
            </p:cNvPr>
            <p:cNvSpPr/>
            <p:nvPr/>
          </p:nvSpPr>
          <p:spPr>
            <a:xfrm>
              <a:off x="9017186" y="3662565"/>
              <a:ext cx="1461449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排列需求的优先次序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FA5301-46D6-452F-B1E1-3E0928E514B2}"/>
                </a:ext>
              </a:extLst>
            </p:cNvPr>
            <p:cNvSpPr/>
            <p:nvPr/>
          </p:nvSpPr>
          <p:spPr>
            <a:xfrm>
              <a:off x="5485261" y="5531678"/>
              <a:ext cx="1379562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修改项目计划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D278C8-8167-45AD-922C-6D7D4AD5482B}"/>
                </a:ext>
              </a:extLst>
            </p:cNvPr>
            <p:cNvSpPr/>
            <p:nvPr/>
          </p:nvSpPr>
          <p:spPr>
            <a:xfrm>
              <a:off x="2369023" y="3662567"/>
              <a:ext cx="1221474" cy="109182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交流需求陈述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D9770851-3C86-453F-AA36-70E6917E394F}"/>
                </a:ext>
              </a:extLst>
            </p:cNvPr>
            <p:cNvCxnSpPr>
              <a:cxnSpLocks/>
              <a:stCxn id="8" idx="2"/>
              <a:endCxn id="10" idx="3"/>
            </p:cNvCxnSpPr>
            <p:nvPr/>
          </p:nvCxnSpPr>
          <p:spPr>
            <a:xfrm rot="5400000">
              <a:off x="7644766" y="3974443"/>
              <a:ext cx="1323203" cy="2883088"/>
            </a:xfrm>
            <a:prstGeom prst="curved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AE80A4-C08A-4B24-8954-FB07B6FA950E}"/>
                </a:ext>
              </a:extLst>
            </p:cNvPr>
            <p:cNvSpPr txBox="1"/>
            <p:nvPr/>
          </p:nvSpPr>
          <p:spPr>
            <a:xfrm>
              <a:off x="7585471" y="5531678"/>
              <a:ext cx="2246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完成的需求和优先次序</a:t>
              </a:r>
            </a:p>
          </p:txBody>
        </p: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8E4402D3-4D04-4B64-80CE-AA21946DC280}"/>
                </a:ext>
              </a:extLst>
            </p:cNvPr>
            <p:cNvCxnSpPr>
              <a:cxnSpLocks/>
              <a:stCxn id="4" idx="3"/>
              <a:endCxn id="8" idx="0"/>
            </p:cNvCxnSpPr>
            <p:nvPr/>
          </p:nvCxnSpPr>
          <p:spPr>
            <a:xfrm>
              <a:off x="6706736" y="1893735"/>
              <a:ext cx="3041175" cy="176883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186D6B-7FA8-4AB6-BB94-A3BAE3B3A171}"/>
                </a:ext>
              </a:extLst>
            </p:cNvPr>
            <p:cNvSpPr txBox="1"/>
            <p:nvPr/>
          </p:nvSpPr>
          <p:spPr>
            <a:xfrm>
              <a:off x="7585471" y="2043072"/>
              <a:ext cx="132255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草拟功能和非功能需求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1220840-E95F-425C-9E7C-421E88042837}"/>
                </a:ext>
              </a:extLst>
            </p:cNvPr>
            <p:cNvCxnSpPr>
              <a:cxnSpLocks/>
              <a:stCxn id="2" idx="4"/>
              <a:endCxn id="8" idx="1"/>
            </p:cNvCxnSpPr>
            <p:nvPr/>
          </p:nvCxnSpPr>
          <p:spPr>
            <a:xfrm flipV="1">
              <a:off x="6631673" y="4208476"/>
              <a:ext cx="2385513" cy="3446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1313F-61A4-4C5D-BB63-9A6D6BCB7FB8}"/>
                </a:ext>
              </a:extLst>
            </p:cNvPr>
            <p:cNvSpPr txBox="1"/>
            <p:nvPr/>
          </p:nvSpPr>
          <p:spPr>
            <a:xfrm>
              <a:off x="7109912" y="3912640"/>
              <a:ext cx="142903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验证的需求和优先级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561FA6B-55B1-463A-8817-C531E4D45724}"/>
                </a:ext>
              </a:extLst>
            </p:cNvPr>
            <p:cNvCxnSpPr>
              <a:cxnSpLocks/>
              <a:stCxn id="11" idx="3"/>
              <a:endCxn id="2" idx="2"/>
            </p:cNvCxnSpPr>
            <p:nvPr/>
          </p:nvCxnSpPr>
          <p:spPr>
            <a:xfrm>
              <a:off x="3590497" y="4208478"/>
              <a:ext cx="1969827" cy="3444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A85244-3F1D-4C9B-8F57-3077A98D8201}"/>
                </a:ext>
              </a:extLst>
            </p:cNvPr>
            <p:cNvSpPr txBox="1"/>
            <p:nvPr/>
          </p:nvSpPr>
          <p:spPr>
            <a:xfrm>
              <a:off x="4074811" y="3916089"/>
              <a:ext cx="101711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最终需求和优先级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A10E40-DE95-464B-BDE5-84E630A849FF}"/>
                </a:ext>
              </a:extLst>
            </p:cNvPr>
            <p:cNvCxnSpPr/>
            <p:nvPr/>
          </p:nvCxnSpPr>
          <p:spPr>
            <a:xfrm>
              <a:off x="6139217" y="4754388"/>
              <a:ext cx="0" cy="777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849F589-CF90-46C8-BB7A-F622BFB64083}"/>
                </a:ext>
              </a:extLst>
            </p:cNvPr>
            <p:cNvSpPr txBox="1"/>
            <p:nvPr/>
          </p:nvSpPr>
          <p:spPr>
            <a:xfrm>
              <a:off x="5660409" y="4967334"/>
              <a:ext cx="135358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项目计划</a:t>
              </a:r>
            </a:p>
          </p:txBody>
        </p: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54C126D-61BD-49EB-8B79-D01B4D904A76}"/>
                </a:ext>
              </a:extLst>
            </p:cNvPr>
            <p:cNvCxnSpPr>
              <a:cxnSpLocks/>
              <a:stCxn id="2" idx="1"/>
              <a:endCxn id="4" idx="2"/>
            </p:cNvCxnSpPr>
            <p:nvPr/>
          </p:nvCxnSpPr>
          <p:spPr>
            <a:xfrm rot="5400000" flipH="1" flipV="1">
              <a:off x="5482816" y="3052828"/>
              <a:ext cx="1226366" cy="12700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A9975-03ED-4D16-9BDB-D5A7159826FC}"/>
                </a:ext>
              </a:extLst>
            </p:cNvPr>
            <p:cNvSpPr txBox="1"/>
            <p:nvPr/>
          </p:nvSpPr>
          <p:spPr>
            <a:xfrm>
              <a:off x="5491614" y="2654269"/>
              <a:ext cx="122147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系统改进目标、功能和非功能需求</a:t>
              </a:r>
            </a:p>
          </p:txBody>
        </p:sp>
        <p:cxnSp>
          <p:nvCxnSpPr>
            <p:cNvPr id="62" name="Connector: Curved 61">
              <a:extLst>
                <a:ext uri="{FF2B5EF4-FFF2-40B4-BE49-F238E27FC236}">
                  <a16:creationId xmlns:a16="http://schemas.microsoft.com/office/drawing/2014/main" id="{4E45CAE0-ECB7-4B93-95FD-9B52D4AEA873}"/>
                </a:ext>
              </a:extLst>
            </p:cNvPr>
            <p:cNvCxnSpPr>
              <a:cxnSpLocks/>
              <a:stCxn id="10" idx="1"/>
              <a:endCxn id="11" idx="2"/>
            </p:cNvCxnSpPr>
            <p:nvPr/>
          </p:nvCxnSpPr>
          <p:spPr>
            <a:xfrm rot="10800000">
              <a:off x="2979761" y="4754389"/>
              <a:ext cx="2505501" cy="1323201"/>
            </a:xfrm>
            <a:prstGeom prst="curved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E5C6AE-CB68-4077-8C23-FCA0D14DF671}"/>
                </a:ext>
              </a:extLst>
            </p:cNvPr>
            <p:cNvSpPr txBox="1"/>
            <p:nvPr/>
          </p:nvSpPr>
          <p:spPr>
            <a:xfrm>
              <a:off x="3325747" y="5565282"/>
              <a:ext cx="12360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修改的计划</a:t>
              </a:r>
            </a:p>
          </p:txBody>
        </p:sp>
        <p:pic>
          <p:nvPicPr>
            <p:cNvPr id="65" name="Picture 64" descr="A group of men in suits&#10;&#10;Description automatically generated with low confidence">
              <a:extLst>
                <a:ext uri="{FF2B5EF4-FFF2-40B4-BE49-F238E27FC236}">
                  <a16:creationId xmlns:a16="http://schemas.microsoft.com/office/drawing/2014/main" id="{4D3C5057-2622-471A-B147-6CFE33F59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" t="23367" r="5631" b="8840"/>
            <a:stretch/>
          </p:blipFill>
          <p:spPr>
            <a:xfrm>
              <a:off x="726409" y="1460146"/>
              <a:ext cx="3063923" cy="875314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EFDD0DD-EA0C-459B-AF88-AF6F27C2497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2979760" y="2565873"/>
              <a:ext cx="0" cy="109669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3E1D12-92F0-470C-9879-55D781D5A66A}"/>
                </a:ext>
              </a:extLst>
            </p:cNvPr>
            <p:cNvSpPr txBox="1"/>
            <p:nvPr/>
          </p:nvSpPr>
          <p:spPr>
            <a:xfrm>
              <a:off x="2245461" y="2986652"/>
              <a:ext cx="146859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业务需求陈述</a:t>
              </a:r>
            </a:p>
          </p:txBody>
        </p: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6A84B514-C364-46F2-99F1-CB562D95069C}"/>
                </a:ext>
              </a:extLst>
            </p:cNvPr>
            <p:cNvCxnSpPr>
              <a:cxnSpLocks/>
              <a:stCxn id="65" idx="3"/>
              <a:endCxn id="4" idx="1"/>
            </p:cNvCxnSpPr>
            <p:nvPr/>
          </p:nvCxnSpPr>
          <p:spPr>
            <a:xfrm flipV="1">
              <a:off x="3790332" y="1893735"/>
              <a:ext cx="1694930" cy="4068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9C91E40-F0EF-41CD-BD58-60F37B2F489D}"/>
                </a:ext>
              </a:extLst>
            </p:cNvPr>
            <p:cNvSpPr txBox="1"/>
            <p:nvPr/>
          </p:nvSpPr>
          <p:spPr>
            <a:xfrm>
              <a:off x="4124113" y="1488655"/>
              <a:ext cx="101711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继续项目的批准</a:t>
              </a:r>
              <a:r>
                <a:rPr lang="en-US" altLang="zh-CN" sz="1600" dirty="0"/>
                <a:t>—</a:t>
              </a:r>
              <a:r>
                <a:rPr lang="zh-CN" altLang="en-US" sz="1600" dirty="0"/>
                <a:t>来自问题分析阶段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2198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643278" y="64008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练习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Practice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14F75-1DD3-437E-B55E-739427B21D2F}"/>
              </a:ext>
            </a:extLst>
          </p:cNvPr>
          <p:cNvSpPr txBox="1"/>
          <p:nvPr/>
        </p:nvSpPr>
        <p:spPr>
          <a:xfrm>
            <a:off x="4616185" y="1499616"/>
            <a:ext cx="7086769" cy="1400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你平时都去哪喝酒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5DC0-7844-4390-9859-8FDD4FB45397}"/>
              </a:ext>
            </a:extLst>
          </p:cNvPr>
          <p:cNvSpPr txBox="1"/>
          <p:nvPr/>
        </p:nvSpPr>
        <p:spPr>
          <a:xfrm>
            <a:off x="4616185" y="3431274"/>
            <a:ext cx="7086769" cy="1927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sz="3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问题修改：</a:t>
            </a:r>
            <a:endParaRPr lang="en-US" altLang="zh-CN" sz="32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问一个前置问题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9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Skip logic 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</a:t>
            </a:r>
            <a:endParaRPr lang="zh-CN" altLang="en-US" sz="28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204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CBA8A-6F6E-439F-B4F0-7526E0EC9535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523045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头脑风暴	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Brainstorming</a:t>
            </a:r>
          </a:p>
        </p:txBody>
      </p:sp>
      <p:pic>
        <p:nvPicPr>
          <p:cNvPr id="5" name="Picture 2" descr="Checklist Brainstorming - Coverdale Austria">
            <a:extLst>
              <a:ext uri="{FF2B5EF4-FFF2-40B4-BE49-F238E27FC236}">
                <a16:creationId xmlns:a16="http://schemas.microsoft.com/office/drawing/2014/main" id="{ED89608F-9042-4998-B392-B1721B69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42" y="2207359"/>
            <a:ext cx="5983200" cy="336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513CA664-9ED0-4B71-82A3-6EC0F8715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76926"/>
              </p:ext>
            </p:extLst>
          </p:nvPr>
        </p:nvGraphicFramePr>
        <p:xfrm>
          <a:off x="696038" y="2207359"/>
          <a:ext cx="5111086" cy="3364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130">
                  <a:extLst>
                    <a:ext uri="{9D8B030D-6E8A-4147-A177-3AD203B41FA5}">
                      <a16:colId xmlns:a16="http://schemas.microsoft.com/office/drawing/2014/main" val="1596445947"/>
                    </a:ext>
                  </a:extLst>
                </a:gridCol>
                <a:gridCol w="3824956">
                  <a:extLst>
                    <a:ext uri="{9D8B030D-6E8A-4147-A177-3AD203B41FA5}">
                      <a16:colId xmlns:a16="http://schemas.microsoft.com/office/drawing/2014/main" val="2468735150"/>
                    </a:ext>
                  </a:extLst>
                </a:gridCol>
              </a:tblGrid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激发新想法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79464"/>
                  </a:ext>
                </a:extLst>
              </a:tr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待解决的需求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14800"/>
                  </a:ext>
                </a:extLst>
              </a:tr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参与人数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4 - 8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33214"/>
                  </a:ext>
                </a:extLst>
              </a:tr>
              <a:tr h="664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参与者属性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异质性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(Heterogeneous)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0008"/>
                  </a:ext>
                </a:extLst>
              </a:tr>
              <a:tr h="73378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持续时间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限制时间：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15mins ~ 1hr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925182"/>
                  </a:ext>
                </a:extLst>
              </a:tr>
              <a:tr h="49158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形成的想法列表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03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370252" y="427510"/>
            <a:ext cx="11011980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0000"/>
                </a:solidFill>
                <a:latin typeface="Arial"/>
                <a:ea typeface="微软雅黑"/>
              </a:rPr>
              <a:t>联合需求计划	</a:t>
            </a:r>
            <a:endParaRPr lang="en-US" altLang="zh-CN" sz="3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Joint Requirements Planning (JRP)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3B0B0-6397-484B-A222-72510C727D57}"/>
              </a:ext>
            </a:extLst>
          </p:cNvPr>
          <p:cNvSpPr txBox="1">
            <a:spLocks noChangeAspect="1"/>
          </p:cNvSpPr>
          <p:nvPr/>
        </p:nvSpPr>
        <p:spPr>
          <a:xfrm>
            <a:off x="80235" y="1874202"/>
            <a:ext cx="7440139" cy="419668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JRP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会议形式：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sz="2600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访谈与头脑风暴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，所有受访者同时在一个会议地点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en-US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目的：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关注系统将做什么，产生解决问题的想法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endParaRPr lang="en-US" altLang="zh-CN" sz="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参与者：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负责人；主持人；用户和管理人员；记录员；技术人员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endParaRPr lang="en-US" altLang="zh-CN" sz="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成果：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17" indent="0" defTabSz="914400" fontAlgn="base">
              <a:spcBef>
                <a:spcPct val="20000"/>
              </a:spcBef>
              <a:spcAft>
                <a:spcPct val="0"/>
              </a:spcAft>
              <a:buClr>
                <a:srgbClr val="660066"/>
              </a:buClr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需求规格说明的书面文档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5462F-6167-41A8-B97C-E7FA0E19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25" y="2279178"/>
            <a:ext cx="4828575" cy="45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>
            <a:extLst>
              <a:ext uri="{FF2B5EF4-FFF2-40B4-BE49-F238E27FC236}">
                <a16:creationId xmlns:a16="http://schemas.microsoft.com/office/drawing/2014/main" id="{21536627-0D57-494B-BBBE-EAAD231F11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2"/>
                </a:solidFill>
              </a:rPr>
              <a:t>6-</a:t>
            </a:r>
            <a:fld id="{A042BBA7-931F-49B2-8D49-6B70FE48C4E2}" type="slidenum">
              <a:rPr lang="zh-CN" altLang="en-US">
                <a:solidFill>
                  <a:schemeClr val="bg2"/>
                </a:solidFill>
              </a:rPr>
              <a:pPr/>
              <a:t>43</a:t>
            </a:fld>
            <a:endParaRPr lang="en-US" altLang="zh-CN" sz="18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CC7E9AF1-F0A1-4CA8-85FF-500854DE96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0403" y="739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需求获取技术比较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Comparison of Requirement Discovery Techniques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756" name="AutoShape 3">
            <a:extLst>
              <a:ext uri="{FF2B5EF4-FFF2-40B4-BE49-F238E27FC236}">
                <a16:creationId xmlns:a16="http://schemas.microsoft.com/office/drawing/2014/main" id="{EA51FCA8-A741-4650-97A3-43F1344DE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411289"/>
            <a:ext cx="8415338" cy="18415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33911226 h 1000"/>
              <a:gd name="T6" fmla="*/ 0 w 1000"/>
              <a:gd name="T7" fmla="*/ 33911226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>
                <a:moveTo>
                  <a:pt x="0" y="0"/>
                </a:moveTo>
                <a:lnTo>
                  <a:pt x="412" y="0"/>
                </a:lnTo>
                <a:lnTo>
                  <a:pt x="412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 cmpd="sng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5540" name="Group 4">
            <a:extLst>
              <a:ext uri="{FF2B5EF4-FFF2-40B4-BE49-F238E27FC236}">
                <a16:creationId xmlns:a16="http://schemas.microsoft.com/office/drawing/2014/main" id="{1FF75C1F-BDAD-4071-A910-5147183DE96B}"/>
              </a:ext>
            </a:extLst>
          </p:cNvPr>
          <p:cNvGraphicFramePr>
            <a:graphicFrameLocks noGrp="1"/>
          </p:cNvGraphicFramePr>
          <p:nvPr/>
        </p:nvGraphicFramePr>
        <p:xfrm>
          <a:off x="1774825" y="1595439"/>
          <a:ext cx="8415338" cy="4873627"/>
        </p:xfrm>
        <a:graphic>
          <a:graphicData uri="http://schemas.openxmlformats.org/drawingml/2006/table">
            <a:tbl>
              <a:tblPr/>
              <a:tblGrid>
                <a:gridCol w="205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89193"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当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前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工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作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当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前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问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目标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及关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键问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未来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系统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构想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切实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的可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能性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结果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及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风险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认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可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冲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突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决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议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最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终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需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求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优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先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完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整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62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相关人员分析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用户访谈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4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现场观摩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4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任务示范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4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文档考古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用户调查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4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集策讨论会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0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重点问题讨论会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4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域专题讨论会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08"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设计专题讨论会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FAC6C2-4CA0-4514-B1B6-9BC11AA15F50}"/>
              </a:ext>
            </a:extLst>
          </p:cNvPr>
          <p:cNvSpPr txBox="1">
            <a:spLocks noChangeArrowheads="1"/>
          </p:cNvSpPr>
          <p:nvPr/>
        </p:nvSpPr>
        <p:spPr>
          <a:xfrm>
            <a:off x="210403" y="739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需求获取技术比较</a:t>
            </a: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Comparison of Requirement Discovery Techniques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60FFBC8C-9959-4F64-8C8B-7689D14D4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966791"/>
              </p:ext>
            </p:extLst>
          </p:nvPr>
        </p:nvGraphicFramePr>
        <p:xfrm>
          <a:off x="1981200" y="1828445"/>
          <a:ext cx="8229600" cy="4492627"/>
        </p:xfrm>
        <a:graphic>
          <a:graphicData uri="http://schemas.openxmlformats.org/drawingml/2006/table">
            <a:tbl>
              <a:tblPr/>
              <a:tblGrid>
                <a:gridCol w="1839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891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当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前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工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作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当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前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问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目标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及关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键问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题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未来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系统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构想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切实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的可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能性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结果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及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风险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认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可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冲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突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决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议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最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终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需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求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优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先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完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整</a:t>
                      </a:r>
                    </a:p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性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原型设计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小规模试验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研究类似公司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询问供应商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协商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风险分析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成本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/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效益分析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目标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-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域分析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7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域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-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需求分析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C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MS PGothic"/>
                        </a:defRPr>
                      </a:lvl9pPr>
                    </a:lstStyle>
                    <a:p>
                      <a:pPr marL="342900" marR="0" lvl="0" indent="-342900" algn="l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Times New Roman" pitchFamily="18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sym typeface="Arial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AutoShape 3">
            <a:extLst>
              <a:ext uri="{FF2B5EF4-FFF2-40B4-BE49-F238E27FC236}">
                <a16:creationId xmlns:a16="http://schemas.microsoft.com/office/drawing/2014/main" id="{61DF36E0-CB07-4398-9BEA-4961F3A8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44295"/>
            <a:ext cx="8229601" cy="18415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33911226 h 1000"/>
              <a:gd name="T6" fmla="*/ 0 w 1000"/>
              <a:gd name="T7" fmla="*/ 33911226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>
                <a:moveTo>
                  <a:pt x="0" y="0"/>
                </a:moveTo>
                <a:lnTo>
                  <a:pt x="412" y="0"/>
                </a:lnTo>
                <a:lnTo>
                  <a:pt x="412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 cmpd="sng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1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300" dirty="0">
                <a:solidFill>
                  <a:srgbClr val="000000"/>
                </a:solidFill>
                <a:latin typeface="Arial"/>
                <a:ea typeface="微软雅黑"/>
              </a:rPr>
              <a:t>本</a:t>
            </a:r>
            <a:r>
              <a:rPr lang="zh-CN" altLang="en-US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节内容</a:t>
            </a:r>
            <a:endParaRPr lang="en-US" altLang="zh-CN" sz="2800" dirty="0">
              <a:solidFill>
                <a:srgbClr val="000000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888866" y="1906853"/>
            <a:ext cx="1159201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100" lvl="1" indent="-3429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系统分析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ts val="1200"/>
              </a:spcBef>
              <a:buClr>
                <a:schemeClr val="tx1"/>
              </a:buClr>
              <a:buFont typeface="Times New Roman" panose="02020603050405020304" pitchFamily="18" charset="0"/>
              <a:buChar char="○"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5.5 – 5.8 </a:t>
            </a:r>
          </a:p>
          <a:p>
            <a:pPr marL="800100" lvl="1" indent="-3429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需求获取的调查研究技术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257300" lvl="2" indent="-342900">
              <a:spcBef>
                <a:spcPts val="1200"/>
              </a:spcBef>
              <a:buClr>
                <a:schemeClr val="tx1"/>
              </a:buClr>
              <a:buFont typeface="Times New Roman" panose="02020603050405020304" pitchFamily="18" charset="0"/>
              <a:buChar char="○"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6.1-6.4</a:t>
            </a:r>
          </a:p>
          <a:p>
            <a:pPr marL="800100" lvl="1" indent="-34290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可行性分析和系统方案建议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关键词：系统边界；需求分析；功能需求；需求规格说明；调查研究技术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8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0CDD20B-DFB5-44F1-BD76-907DFCB37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72" y="1516275"/>
            <a:ext cx="1419368" cy="517863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199912" y="1595995"/>
            <a:ext cx="6262560" cy="5019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问题分析阶段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2.1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研究问题领域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分析问题与机会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分析业务过程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2.4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 制定系统改进目标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2.5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修改项目计划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2.6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沟通调查结果和建议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209535-459B-4A7C-AEEC-39595122A0F6}"/>
              </a:ext>
            </a:extLst>
          </p:cNvPr>
          <p:cNvSpPr txBox="1">
            <a:spLocks noChangeArrowheads="1"/>
          </p:cNvSpPr>
          <p:nvPr/>
        </p:nvSpPr>
        <p:spPr>
          <a:xfrm>
            <a:off x="452139" y="409909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需求分析阶段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The </a:t>
            </a:r>
            <a:r>
              <a:rPr lang="en-US" altLang="zh-CN" sz="36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  <a:r>
              <a:rPr lang="zh-CN" altLang="en-US" sz="3600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Phase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E7D126-9194-49B5-87A3-4810D9507BDF}"/>
              </a:ext>
            </a:extLst>
          </p:cNvPr>
          <p:cNvSpPr txBox="1">
            <a:spLocks/>
          </p:cNvSpPr>
          <p:nvPr/>
        </p:nvSpPr>
        <p:spPr>
          <a:xfrm>
            <a:off x="5897596" y="1516275"/>
            <a:ext cx="6262561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本阶段任务：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3.1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定义需求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3.2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排列需求的优先次序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3.3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修改项目计划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3.4 </a:t>
            </a: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交流需求陈述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3.5 </a:t>
            </a:r>
            <a:r>
              <a:rPr lang="zh-CN" altLang="en-US" sz="3200" u="sng" dirty="0">
                <a:solidFill>
                  <a:srgbClr val="000000"/>
                </a:solidFill>
                <a:latin typeface="Arial"/>
                <a:ea typeface="微软雅黑"/>
                <a:cs typeface="+mj-cs"/>
              </a:rPr>
              <a:t>持续不断的需求管理</a:t>
            </a:r>
            <a:endParaRPr lang="en-US" altLang="zh-CN" sz="3200" u="sng" dirty="0">
              <a:solidFill>
                <a:srgbClr val="000000"/>
              </a:solidFill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491686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464500"/>
            <a:ext cx="10827736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需求分析阶段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>
              <a:spcAft>
                <a:spcPts val="1200"/>
              </a:spcAft>
              <a:defRPr/>
            </a:pP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The </a:t>
            </a:r>
            <a:r>
              <a:rPr lang="en-US" altLang="zh-CN" sz="36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Analysis</a:t>
            </a:r>
            <a:r>
              <a:rPr lang="zh-CN" altLang="en-US" sz="3600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/>
                <a:ea typeface="微软雅黑"/>
              </a:rPr>
              <a:t>Phase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0478268E-8EEA-409E-90F7-77EAB44A0BEE}"/>
              </a:ext>
            </a:extLst>
          </p:cNvPr>
          <p:cNvSpPr txBox="1">
            <a:spLocks/>
          </p:cNvSpPr>
          <p:nvPr/>
        </p:nvSpPr>
        <p:spPr>
          <a:xfrm>
            <a:off x="663679" y="2112912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18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需求分析阶段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的目的是将 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问题分析阶段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中指定的需求转换为明确的（可测量和可测试的）、可跟踪的、完整的、一致的和利益相关者批准的需求。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/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The purpose of the Requirements Analysis Phase is to transform the needs and high-level requirements specified in earlier phases into unambiguous (measurable and testable), traceable, complete, consistent, and stakeholder-approved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258119854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99906" y="464500"/>
            <a:ext cx="10827736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需求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Requirements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388424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0478268E-8EEA-409E-90F7-77EAB44A0BEE}"/>
              </a:ext>
            </a:extLst>
          </p:cNvPr>
          <p:cNvSpPr txBox="1">
            <a:spLocks/>
          </p:cNvSpPr>
          <p:nvPr/>
        </p:nvSpPr>
        <p:spPr>
          <a:xfrm>
            <a:off x="643208" y="1625925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业务需求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业务需求通常来自项目投资人、购买产品的用户、实际用户的管理者、市场营销部门或产品策划部门。描述了组织为什么要开发一个系统。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用户需求：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用户使用软件必须达到的要求和完成的任务。通常在用例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(use case)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或方案脚本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(scenario)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中加以说明。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功能性需求：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规定开发人员必须在产品中实现的软件功能，用户利用这些功能来完成任务，满足业务需求。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非功能性需求：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指依一些条件判断系统运作情形或其特性，而不是针对系统特定行为的需求。包括安全性、可靠性、交互性、可维护性和可扩充性等。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10D66-00B0-4C2E-9378-7D18DDA48E01}"/>
              </a:ext>
            </a:extLst>
          </p:cNvPr>
          <p:cNvSpPr txBox="1"/>
          <p:nvPr/>
        </p:nvSpPr>
        <p:spPr>
          <a:xfrm>
            <a:off x="643208" y="5767415"/>
            <a:ext cx="111075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●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-BoldMT"/>
                <a:ea typeface="等线" panose="02010600030101010101" pitchFamily="2" charset="-122"/>
                <a:cs typeface="+mn-cs"/>
              </a:rPr>
              <a:t>Business Requirement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- something that the IS must do or a property that it must have.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● 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等线" panose="02010600030101010101" pitchFamily="2" charset="-122"/>
                <a:cs typeface="+mn-cs"/>
              </a:rPr>
              <a:t>User Requirement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等线" panose="02010600030101010101" pitchFamily="2" charset="-122"/>
                <a:cs typeface="+mn-cs"/>
              </a:rPr>
              <a:t>-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等线" panose="02010600030101010101" pitchFamily="2" charset="-122"/>
                <a:cs typeface="+mn-cs"/>
              </a:rPr>
              <a:t>provide information that serves as the basis for further specification, design, and verification of IS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MT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●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-BoldMT"/>
                <a:ea typeface="等线" panose="02010600030101010101" pitchFamily="2" charset="-122"/>
                <a:cs typeface="+mn-cs"/>
              </a:rPr>
              <a:t>Functional Requirement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- something that IS must 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●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-BoldMT"/>
                <a:ea typeface="等线" panose="02010600030101010101" pitchFamily="2" charset="-122"/>
                <a:cs typeface="+mn-cs"/>
              </a:rPr>
              <a:t>Nonfunctional Requirement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MT"/>
                <a:ea typeface="等线" panose="02010600030101010101" pitchFamily="2" charset="-122"/>
                <a:cs typeface="+mn-cs"/>
              </a:rPr>
              <a:t>- a property or quality that system must have. Examples include security, ease-of-use, performance, etc.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1006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068A73C-635C-4733-88F2-F406D99F7D73}"/>
              </a:ext>
            </a:extLst>
          </p:cNvPr>
          <p:cNvSpPr txBox="1">
            <a:spLocks/>
          </p:cNvSpPr>
          <p:nvPr/>
        </p:nvSpPr>
        <p:spPr>
          <a:xfrm>
            <a:off x="684151" y="2072717"/>
            <a:ext cx="9162709" cy="445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什么信息必须存储在使用者访问的数据库中。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什么信息要显示在学生信息页面中。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如何计算绩点成绩。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这个系统应该设计成可以下载成绩列表。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这个系统在任何时候都必须是可用的。一周中只允许有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分钟宕机时间。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必须使用某排序算法根据选课志愿对学生自动排班。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684151" y="532272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举几个例子</a:t>
            </a:r>
            <a:endParaRPr kumimoji="0" lang="en-US" altLang="zh-CN" sz="3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Examples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1B5A00-94E3-4013-BD6E-1FD39311B0D6}"/>
              </a:ext>
            </a:extLst>
          </p:cNvPr>
          <p:cNvCxnSpPr>
            <a:cxnSpLocks/>
          </p:cNvCxnSpPr>
          <p:nvPr/>
        </p:nvCxnSpPr>
        <p:spPr>
          <a:xfrm>
            <a:off x="0" y="1654556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11EB39-4E6D-4D39-AE5A-03A927C82C74}"/>
              </a:ext>
            </a:extLst>
          </p:cNvPr>
          <p:cNvSpPr txBox="1"/>
          <p:nvPr/>
        </p:nvSpPr>
        <p:spPr>
          <a:xfrm>
            <a:off x="7489209" y="2121174"/>
            <a:ext cx="210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：数据存储</a:t>
            </a:r>
            <a:endParaRPr lang="zh-CN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2D8B2-ECE8-424B-939D-E8E98E1D39A1}"/>
              </a:ext>
            </a:extLst>
          </p:cNvPr>
          <p:cNvSpPr txBox="1"/>
          <p:nvPr/>
        </p:nvSpPr>
        <p:spPr>
          <a:xfrm>
            <a:off x="6156846" y="2732952"/>
            <a:ext cx="2309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：输出</a:t>
            </a:r>
            <a:endParaRPr lang="zh-CN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24561-76C9-4B7E-BD2C-65A64FE206C6}"/>
              </a:ext>
            </a:extLst>
          </p:cNvPr>
          <p:cNvSpPr txBox="1"/>
          <p:nvPr/>
        </p:nvSpPr>
        <p:spPr>
          <a:xfrm>
            <a:off x="3983904" y="3286878"/>
            <a:ext cx="175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：计算</a:t>
            </a:r>
            <a:endParaRPr lang="zh-CN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294F3-F5E7-44D6-AAC9-1840A42882DF}"/>
              </a:ext>
            </a:extLst>
          </p:cNvPr>
          <p:cNvSpPr txBox="1"/>
          <p:nvPr/>
        </p:nvSpPr>
        <p:spPr>
          <a:xfrm>
            <a:off x="6709118" y="3865100"/>
            <a:ext cx="2885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：可扩展性</a:t>
            </a:r>
            <a:endParaRPr lang="zh-CN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9FFD01-2E1D-4F8F-A1AA-3B6003FC222B}"/>
              </a:ext>
            </a:extLst>
          </p:cNvPr>
          <p:cNvSpPr txBox="1"/>
          <p:nvPr/>
        </p:nvSpPr>
        <p:spPr>
          <a:xfrm>
            <a:off x="2733428" y="4909617"/>
            <a:ext cx="2125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：有效性</a:t>
            </a:r>
            <a:endParaRPr lang="zh-CN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35E482-1262-4EFC-A5C9-604EE90A2B05}"/>
              </a:ext>
            </a:extLst>
          </p:cNvPr>
          <p:cNvSpPr txBox="1"/>
          <p:nvPr/>
        </p:nvSpPr>
        <p:spPr>
          <a:xfrm>
            <a:off x="1267537" y="6070691"/>
            <a:ext cx="327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：这是一个设计问题</a:t>
            </a:r>
            <a:endParaRPr lang="zh-CN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2B8D2-C587-4065-B4E1-4E07256E390E}"/>
              </a:ext>
            </a:extLst>
          </p:cNvPr>
          <p:cNvSpPr txBox="1"/>
          <p:nvPr/>
        </p:nvSpPr>
        <p:spPr>
          <a:xfrm>
            <a:off x="9594376" y="5926991"/>
            <a:ext cx="2539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</a:t>
            </a:r>
          </a:p>
          <a:p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</a:t>
            </a: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Nonfunctional</a:t>
            </a:r>
          </a:p>
          <a:p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a requirement</a:t>
            </a:r>
            <a:endParaRPr lang="zh-CN" altLang="en-US" sz="1600" dirty="0">
              <a:solidFill>
                <a:srgbClr val="002F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46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1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/-2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3801760" y="2703218"/>
            <a:ext cx="762141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逻辑设计阶段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Logical Design Phase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063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5031</TotalTime>
  <Words>2770</Words>
  <Application>Microsoft Office PowerPoint</Application>
  <PresentationFormat>宽屏</PresentationFormat>
  <Paragraphs>665</Paragraphs>
  <Slides>45</Slides>
  <Notes>43</Notes>
  <HiddenSlides>3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0" baseType="lpstr">
      <vt:lpstr>Amasis MT Pro Black</vt:lpstr>
      <vt:lpstr>-apple-system</vt:lpstr>
      <vt:lpstr>Arial (Body)</vt:lpstr>
      <vt:lpstr>Arial-BoldMT</vt:lpstr>
      <vt:lpstr>ArialMT</vt:lpstr>
      <vt:lpstr>Helvetica Neue</vt:lpstr>
      <vt:lpstr>MingLiU</vt:lpstr>
      <vt:lpstr>MS PGothic</vt:lpstr>
      <vt:lpstr>PingFang SC</vt:lpstr>
      <vt:lpstr>RotisSansSerif-Italic</vt:lpstr>
      <vt:lpstr>等线</vt:lpstr>
      <vt:lpstr>等线 Light</vt:lpstr>
      <vt:lpstr>华文仿宋</vt:lpstr>
      <vt:lpstr>华文楷体</vt:lpstr>
      <vt:lpstr>宋体</vt:lpstr>
      <vt:lpstr>微软雅黑</vt:lpstr>
      <vt:lpstr>Arial</vt:lpstr>
      <vt:lpstr>Arial</vt:lpstr>
      <vt:lpstr>Bahnschrift SemiBold Condensed</vt:lpstr>
      <vt:lpstr>Impact</vt:lpstr>
      <vt:lpstr>Times New Roman</vt:lpstr>
      <vt:lpstr>Verdana</vt:lpstr>
      <vt:lpstr>Wingdings</vt:lpstr>
      <vt:lpstr>Office Theme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需求获取技术比较 Comparison of Requirement Discovery Techniques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978</cp:revision>
  <dcterms:created xsi:type="dcterms:W3CDTF">2022-01-23T14:07:41Z</dcterms:created>
  <dcterms:modified xsi:type="dcterms:W3CDTF">2022-03-28T14:00:53Z</dcterms:modified>
</cp:coreProperties>
</file>